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82"/>
  </p:notes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 id="293" r:id="rId69"/>
    <p:sldId id="294" r:id="rId70"/>
    <p:sldId id="295" r:id="rId71"/>
    <p:sldId id="296" r:id="rId72"/>
    <p:sldId id="297" r:id="rId73"/>
    <p:sldId id="298" r:id="rId74"/>
    <p:sldId id="299" r:id="rId75"/>
    <p:sldId id="300" r:id="rId76"/>
    <p:sldId id="301" r:id="rId77"/>
    <p:sldId id="302" r:id="rId78"/>
    <p:sldId id="303" r:id="rId79"/>
    <p:sldId id="304" r:id="rId80"/>
    <p:sldId id="305" r:id="rId81"/>
  </p:sldIdLst>
  <p:sldSz cx="18288000" cy="10287000"/>
  <p:notesSz cx="6858000" cy="9144000"/>
  <p:embeddedFontLst>
    <p:embeddedFont>
      <p:font typeface="Source Sans Pro" charset="1" panose="020B0503030403020204"/>
      <p:regular r:id="rId6"/>
    </p:embeddedFont>
    <p:embeddedFont>
      <p:font typeface="Source Sans Pro Bold" charset="1" panose="020B0703030403020204"/>
      <p:regular r:id="rId7"/>
    </p:embeddedFont>
    <p:embeddedFont>
      <p:font typeface="Source Sans Pro Italics" charset="1" panose="020B0503030403090204"/>
      <p:regular r:id="rId8"/>
    </p:embeddedFont>
    <p:embeddedFont>
      <p:font typeface="Source Sans Pro Bold Italics" charset="1" panose="020B070303040309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Brandon Grotesque" charset="1" panose="020B0503020203060202"/>
      <p:regular r:id="rId14"/>
    </p:embeddedFont>
    <p:embeddedFont>
      <p:font typeface="AktivGrotesk-Regular" charset="1" panose="020B0504020202020204"/>
      <p:regular r:id="rId15"/>
    </p:embeddedFont>
    <p:embeddedFont>
      <p:font typeface="AktivGrotesk-Medium" charset="1" panose="020B0604020202020204"/>
      <p:regular r:id="rId16"/>
    </p:embeddedFont>
    <p:embeddedFont>
      <p:font typeface="Platform" charset="1" panose="020B0804030202020204"/>
      <p:regular r:id="rId17"/>
    </p:embeddedFont>
    <p:embeddedFont>
      <p:font typeface="Muli" charset="1" panose="00000500000000000000"/>
      <p:regular r:id="rId18"/>
    </p:embeddedFont>
    <p:embeddedFont>
      <p:font typeface="Muli Bold" charset="1" panose="00000800000000000000"/>
      <p:regular r:id="rId19"/>
    </p:embeddedFont>
    <p:embeddedFont>
      <p:font typeface="Muli Italics" charset="1" panose="00000500000000000000"/>
      <p:regular r:id="rId20"/>
    </p:embeddedFont>
    <p:embeddedFont>
      <p:font typeface="Muli Bold Italics" charset="1" panose="00000800000000000000"/>
      <p:regular r:id="rId21"/>
    </p:embeddedFont>
    <p:embeddedFont>
      <p:font typeface="Muli Extra-Light" charset="1" panose="00000300000000000000"/>
      <p:regular r:id="rId22"/>
    </p:embeddedFont>
    <p:embeddedFont>
      <p:font typeface="Muli Extra-Light Italics" charset="1" panose="00000300000000000000"/>
      <p:regular r:id="rId23"/>
    </p:embeddedFont>
    <p:embeddedFont>
      <p:font typeface="Muli Light" charset="1" panose="00000400000000000000"/>
      <p:regular r:id="rId24"/>
    </p:embeddedFont>
    <p:embeddedFont>
      <p:font typeface="Muli Light Italics" charset="1" panose="00000400000000000000"/>
      <p:regular r:id="rId25"/>
    </p:embeddedFont>
    <p:embeddedFont>
      <p:font typeface="Muli Semi-Bold" charset="1" panose="00000700000000000000"/>
      <p:regular r:id="rId26"/>
    </p:embeddedFont>
    <p:embeddedFont>
      <p:font typeface="Muli Semi-Bold Italics" charset="1" panose="00000700000000000000"/>
      <p:regular r:id="rId27"/>
    </p:embeddedFont>
    <p:embeddedFont>
      <p:font typeface="Muli Ultra-Bold" charset="1" panose="00000900000000000000"/>
      <p:regular r:id="rId28"/>
    </p:embeddedFont>
    <p:embeddedFont>
      <p:font typeface="Muli Ultra-Bold Italics" charset="1" panose="00000900000000000000"/>
      <p:regular r:id="rId29"/>
    </p:embeddedFont>
    <p:embeddedFont>
      <p:font typeface="Muli Heavy" charset="1" panose="00000A00000000000000"/>
      <p:regular r:id="rId30"/>
    </p:embeddedFont>
    <p:embeddedFont>
      <p:font typeface="Muli Heavy Italics" charset="1" panose="00000A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00" Target="notesSlides/notesSlide17.xml" Type="http://schemas.openxmlformats.org/officeDocument/2006/relationships/notesSlide"/><Relationship Id="rId101" Target="notesSlides/notesSlide18.xml" Type="http://schemas.openxmlformats.org/officeDocument/2006/relationships/notesSlide"/><Relationship Id="rId102" Target="notesSlides/notesSlide19.xml" Type="http://schemas.openxmlformats.org/officeDocument/2006/relationships/notesSlide"/><Relationship Id="rId103" Target="notesSlides/notesSlide20.xml" Type="http://schemas.openxmlformats.org/officeDocument/2006/relationships/notesSlide"/><Relationship Id="rId104" Target="notesSlides/notesSlide21.xml" Type="http://schemas.openxmlformats.org/officeDocument/2006/relationships/notesSlide"/><Relationship Id="rId105" Target="notesSlides/notesSlide22.xml" Type="http://schemas.openxmlformats.org/officeDocument/2006/relationships/notesSlide"/><Relationship Id="rId106" Target="notesSlides/notesSlide23.xml" Type="http://schemas.openxmlformats.org/officeDocument/2006/relationships/notesSlide"/><Relationship Id="rId107" Target="notesSlides/notesSlide24.xml" Type="http://schemas.openxmlformats.org/officeDocument/2006/relationships/notesSlide"/><Relationship Id="rId108" Target="notesSlides/notesSlide25.xml" Type="http://schemas.openxmlformats.org/officeDocument/2006/relationships/notesSlide"/><Relationship Id="rId109" Target="notesSlides/notesSlide26.xml" Type="http://schemas.openxmlformats.org/officeDocument/2006/relationships/notesSlide"/><Relationship Id="rId11" Target="fonts/font11.fntdata" Type="http://schemas.openxmlformats.org/officeDocument/2006/relationships/font"/><Relationship Id="rId110" Target="notesSlides/notesSlide27.xml" Type="http://schemas.openxmlformats.org/officeDocument/2006/relationships/notesSlide"/><Relationship Id="rId111" Target="notesSlides/notesSlide28.xml" Type="http://schemas.openxmlformats.org/officeDocument/2006/relationships/notesSlide"/><Relationship Id="rId112" Target="notesSlides/notesSlide29.xml" Type="http://schemas.openxmlformats.org/officeDocument/2006/relationships/notesSlide"/><Relationship Id="rId113" Target="notesSlides/notesSlide30.xml" Type="http://schemas.openxmlformats.org/officeDocument/2006/relationships/notesSlide"/><Relationship Id="rId114" Target="notesSlides/notesSlide31.xml" Type="http://schemas.openxmlformats.org/officeDocument/2006/relationships/notesSlide"/><Relationship Id="rId115" Target="notesSlides/notesSlide32.xml" Type="http://schemas.openxmlformats.org/officeDocument/2006/relationships/notesSlide"/><Relationship Id="rId116" Target="notesSlides/notesSlide33.xml" Type="http://schemas.openxmlformats.org/officeDocument/2006/relationships/notesSlide"/><Relationship Id="rId117" Target="notesSlides/notesSlide34.xml" Type="http://schemas.openxmlformats.org/officeDocument/2006/relationships/notesSlide"/><Relationship Id="rId118" Target="notesSlides/notesSlide35.xml" Type="http://schemas.openxmlformats.org/officeDocument/2006/relationships/notesSlide"/><Relationship Id="rId119" Target="notesSlides/notesSlide36.xml" Type="http://schemas.openxmlformats.org/officeDocument/2006/relationships/notesSlide"/><Relationship Id="rId12" Target="fonts/font12.fntdata" Type="http://schemas.openxmlformats.org/officeDocument/2006/relationships/font"/><Relationship Id="rId120" Target="notesSlides/notesSlide37.xml" Type="http://schemas.openxmlformats.org/officeDocument/2006/relationships/notesSlide"/><Relationship Id="rId121" Target="notesSlides/notesSlide38.xml" Type="http://schemas.openxmlformats.org/officeDocument/2006/relationships/notesSlide"/><Relationship Id="rId122" Target="notesSlides/notesSlide39.xml" Type="http://schemas.openxmlformats.org/officeDocument/2006/relationships/notesSlide"/><Relationship Id="rId123" Target="notesSlides/notesSlide40.xml" Type="http://schemas.openxmlformats.org/officeDocument/2006/relationships/notesSlide"/><Relationship Id="rId124" Target="notesSlides/notesSlide41.xml" Type="http://schemas.openxmlformats.org/officeDocument/2006/relationships/notesSlide"/><Relationship Id="rId125" Target="notesSlides/notesSlide42.xml" Type="http://schemas.openxmlformats.org/officeDocument/2006/relationships/notesSlide"/><Relationship Id="rId126" Target="notesSlides/notesSlide43.xml" Type="http://schemas.openxmlformats.org/officeDocument/2006/relationships/note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slides/slide13.xml" Type="http://schemas.openxmlformats.org/officeDocument/2006/relationships/slide"/><Relationship Id="rId45" Target="slides/slide14.xml" Type="http://schemas.openxmlformats.org/officeDocument/2006/relationships/slide"/><Relationship Id="rId46" Target="slides/slide15.xml" Type="http://schemas.openxmlformats.org/officeDocument/2006/relationships/slide"/><Relationship Id="rId47" Target="slides/slide16.xml" Type="http://schemas.openxmlformats.org/officeDocument/2006/relationships/slide"/><Relationship Id="rId48" Target="slides/slide17.xml" Type="http://schemas.openxmlformats.org/officeDocument/2006/relationships/slide"/><Relationship Id="rId49" Target="slides/slide18.xml" Type="http://schemas.openxmlformats.org/officeDocument/2006/relationships/slide"/><Relationship Id="rId5" Target="tableStyles.xml" Type="http://schemas.openxmlformats.org/officeDocument/2006/relationships/tableStyles"/><Relationship Id="rId50" Target="slides/slide19.xml" Type="http://schemas.openxmlformats.org/officeDocument/2006/relationships/slide"/><Relationship Id="rId51" Target="slides/slide20.xml" Type="http://schemas.openxmlformats.org/officeDocument/2006/relationships/slide"/><Relationship Id="rId52" Target="slides/slide21.xml" Type="http://schemas.openxmlformats.org/officeDocument/2006/relationships/slide"/><Relationship Id="rId53" Target="slides/slide22.xml" Type="http://schemas.openxmlformats.org/officeDocument/2006/relationships/slide"/><Relationship Id="rId54" Target="slides/slide23.xml" Type="http://schemas.openxmlformats.org/officeDocument/2006/relationships/slide"/><Relationship Id="rId55" Target="slides/slide24.xml" Type="http://schemas.openxmlformats.org/officeDocument/2006/relationships/slide"/><Relationship Id="rId56" Target="slides/slide25.xml" Type="http://schemas.openxmlformats.org/officeDocument/2006/relationships/slide"/><Relationship Id="rId57" Target="slides/slide26.xml" Type="http://schemas.openxmlformats.org/officeDocument/2006/relationships/slide"/><Relationship Id="rId58" Target="slides/slide27.xml" Type="http://schemas.openxmlformats.org/officeDocument/2006/relationships/slide"/><Relationship Id="rId59" Target="slides/slide28.xml" Type="http://schemas.openxmlformats.org/officeDocument/2006/relationships/slide"/><Relationship Id="rId6" Target="fonts/font6.fntdata" Type="http://schemas.openxmlformats.org/officeDocument/2006/relationships/font"/><Relationship Id="rId60" Target="slides/slide29.xml" Type="http://schemas.openxmlformats.org/officeDocument/2006/relationships/slide"/><Relationship Id="rId61" Target="slides/slide30.xml" Type="http://schemas.openxmlformats.org/officeDocument/2006/relationships/slide"/><Relationship Id="rId62" Target="slides/slide31.xml" Type="http://schemas.openxmlformats.org/officeDocument/2006/relationships/slide"/><Relationship Id="rId63" Target="slides/slide32.xml" Type="http://schemas.openxmlformats.org/officeDocument/2006/relationships/slide"/><Relationship Id="rId64" Target="slides/slide33.xml" Type="http://schemas.openxmlformats.org/officeDocument/2006/relationships/slide"/><Relationship Id="rId65" Target="slides/slide34.xml" Type="http://schemas.openxmlformats.org/officeDocument/2006/relationships/slide"/><Relationship Id="rId66" Target="slides/slide35.xml" Type="http://schemas.openxmlformats.org/officeDocument/2006/relationships/slide"/><Relationship Id="rId67" Target="slides/slide36.xml" Type="http://schemas.openxmlformats.org/officeDocument/2006/relationships/slide"/><Relationship Id="rId68" Target="slides/slide37.xml" Type="http://schemas.openxmlformats.org/officeDocument/2006/relationships/slide"/><Relationship Id="rId69" Target="slides/slide38.xml" Type="http://schemas.openxmlformats.org/officeDocument/2006/relationships/slide"/><Relationship Id="rId7" Target="fonts/font7.fntdata" Type="http://schemas.openxmlformats.org/officeDocument/2006/relationships/font"/><Relationship Id="rId70" Target="slides/slide39.xml" Type="http://schemas.openxmlformats.org/officeDocument/2006/relationships/slide"/><Relationship Id="rId71" Target="slides/slide40.xml" Type="http://schemas.openxmlformats.org/officeDocument/2006/relationships/slide"/><Relationship Id="rId72" Target="slides/slide41.xml" Type="http://schemas.openxmlformats.org/officeDocument/2006/relationships/slide"/><Relationship Id="rId73" Target="slides/slide42.xml" Type="http://schemas.openxmlformats.org/officeDocument/2006/relationships/slide"/><Relationship Id="rId74" Target="slides/slide43.xml" Type="http://schemas.openxmlformats.org/officeDocument/2006/relationships/slide"/><Relationship Id="rId75" Target="slides/slide44.xml" Type="http://schemas.openxmlformats.org/officeDocument/2006/relationships/slide"/><Relationship Id="rId76" Target="slides/slide45.xml" Type="http://schemas.openxmlformats.org/officeDocument/2006/relationships/slide"/><Relationship Id="rId77" Target="slides/slide46.xml" Type="http://schemas.openxmlformats.org/officeDocument/2006/relationships/slide"/><Relationship Id="rId78" Target="slides/slide47.xml" Type="http://schemas.openxmlformats.org/officeDocument/2006/relationships/slide"/><Relationship Id="rId79" Target="slides/slide48.xml" Type="http://schemas.openxmlformats.org/officeDocument/2006/relationships/slide"/><Relationship Id="rId8" Target="fonts/font8.fntdata" Type="http://schemas.openxmlformats.org/officeDocument/2006/relationships/font"/><Relationship Id="rId80" Target="slides/slide49.xml" Type="http://schemas.openxmlformats.org/officeDocument/2006/relationships/slide"/><Relationship Id="rId81" Target="slides/slide50.xml" Type="http://schemas.openxmlformats.org/officeDocument/2006/relationships/slide"/><Relationship Id="rId82" Target="notesMasters/notesMaster1.xml" Type="http://schemas.openxmlformats.org/officeDocument/2006/relationships/notesMaster"/><Relationship Id="rId83" Target="theme/theme2.xml" Type="http://schemas.openxmlformats.org/officeDocument/2006/relationships/theme"/><Relationship Id="rId84" Target="notesSlides/notesSlide1.xml" Type="http://schemas.openxmlformats.org/officeDocument/2006/relationships/notesSlide"/><Relationship Id="rId85" Target="notesSlides/notesSlide2.xml" Type="http://schemas.openxmlformats.org/officeDocument/2006/relationships/notesSlide"/><Relationship Id="rId86" Target="notesSlides/notesSlide3.xml" Type="http://schemas.openxmlformats.org/officeDocument/2006/relationships/notesSlide"/><Relationship Id="rId87" Target="notesSlides/notesSlide4.xml" Type="http://schemas.openxmlformats.org/officeDocument/2006/relationships/notesSlide"/><Relationship Id="rId88" Target="notesSlides/notesSlide5.xml" Type="http://schemas.openxmlformats.org/officeDocument/2006/relationships/notesSlide"/><Relationship Id="rId89" Target="notesSlides/notesSlide6.xml" Type="http://schemas.openxmlformats.org/officeDocument/2006/relationships/notesSlide"/><Relationship Id="rId9" Target="fonts/font9.fntdata" Type="http://schemas.openxmlformats.org/officeDocument/2006/relationships/font"/><Relationship Id="rId90" Target="notesSlides/notesSlide7.xml" Type="http://schemas.openxmlformats.org/officeDocument/2006/relationships/notesSlide"/><Relationship Id="rId91" Target="notesSlides/notesSlide8.xml" Type="http://schemas.openxmlformats.org/officeDocument/2006/relationships/notesSlide"/><Relationship Id="rId92" Target="notesSlides/notesSlide9.xml" Type="http://schemas.openxmlformats.org/officeDocument/2006/relationships/notesSlide"/><Relationship Id="rId93" Target="notesSlides/notesSlide10.xml" Type="http://schemas.openxmlformats.org/officeDocument/2006/relationships/notesSlide"/><Relationship Id="rId94" Target="notesSlides/notesSlide11.xml" Type="http://schemas.openxmlformats.org/officeDocument/2006/relationships/notesSlide"/><Relationship Id="rId95" Target="notesSlides/notesSlide12.xml" Type="http://schemas.openxmlformats.org/officeDocument/2006/relationships/notesSlide"/><Relationship Id="rId96" Target="notesSlides/notesSlide13.xml" Type="http://schemas.openxmlformats.org/officeDocument/2006/relationships/notesSlide"/><Relationship Id="rId97" Target="notesSlides/notesSlide14.xml" Type="http://schemas.openxmlformats.org/officeDocument/2006/relationships/notesSlide"/><Relationship Id="rId98" Target="notesSlides/notesSlide15.xml" Type="http://schemas.openxmlformats.org/officeDocument/2006/relationships/notesSlide"/><Relationship Id="rId99" Target="notesSlides/notesSlide16.xml" Type="http://schemas.openxmlformats.org/officeDocument/2006/relationships/notesSlide"/></Relationships>
</file>

<file path=ppt/notesMasters/_rels/notesMaster1.xml.rels><?xml version="1.0" encoding="UTF-8" standalone="no"?><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2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2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3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3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3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40.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1.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2.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3.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6.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7.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8.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9.xml.rels><?xml version="1.0" encoding="UTF-8" standalone="no"?><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Stronger Together: When we all join forces and stand up for a cause, we become a powerful team. Our message becomes way stronger, and more people pay attention to what we have to say.</a:t>
            </a:r>
          </a:p>
          <a:p>
            <a:r>
              <a:rPr lang="en-US"/>
              <a:t/>
            </a:r>
          </a:p>
          <a:p>
            <a:r>
              <a:rPr lang="en-US"/>
              <a:t>Big Impact: Acting together means we can make a bigger impact. It's like having a superhero squad where each member brings their own unique skills to fight for what's right.</a:t>
            </a:r>
          </a:p>
          <a:p>
            <a:r>
              <a:rPr lang="en-US"/>
              <a:t/>
            </a:r>
          </a:p>
          <a:p>
            <a:r>
              <a:rPr lang="en-US"/>
              <a:t>Fresh Ideas: When we listen to each other's stories and ideas, we come up with creative solutions. It's like mixing different colors to create an awesome new shade.</a:t>
            </a:r>
          </a:p>
          <a:p>
            <a:r>
              <a:rPr lang="en-US"/>
              <a:t/>
            </a:r>
          </a:p>
          <a:p>
            <a:r>
              <a:rPr lang="en-US"/>
              <a:t>Get Heard: People in charge listen more when a whole bunch of us speak up. It's like turning up the volume on a song everyone loves.</a:t>
            </a:r>
          </a:p>
          <a:p>
            <a:r>
              <a:rPr lang="en-US"/>
              <a:t>Feel Empowered: When we work as a team, we feel stronger and more confident. It's like having a bunch of friends who always have your back.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1 hour</a:t>
            </a:r>
          </a:p>
          <a:p>
            <a:r>
              <a:rPr lang="en-US"/>
              <a:t>A device to play and record the podcasts.</a:t>
            </a:r>
          </a:p>
          <a:p>
            <a:r>
              <a:rPr lang="en-US"/>
              <a:t>Pens/pencils.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Introduce the session by playing the Imagine a Man podcast by Royston Youth Action. Explain the importance of addressing youth violence and the power of podcasting as a medium for sharing stories and generating meaningful conversations. Discuss what they have been learned about youth violence, its impact on individuals, families and communities.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they are going to be creating their own podcast and split them into teams. If not already set by you, help them define the goals of their podcast episode, such as raising awareness, inspiring action, or promoting dialogue. </a:t>
            </a:r>
          </a:p>
          <a:p>
            <a:r>
              <a:rPr lang="en-US"/>
              <a:t/>
            </a:r>
          </a:p>
          <a:p>
            <a:r>
              <a:rPr lang="en-US"/>
              <a:t>Discuss the importance of identifying a target audience to tailor their message effectively. Give out the handout and go over the components of a podcast episode: introduction, main content, personal stories, facts/statistics and a conclusion. </a:t>
            </a:r>
          </a:p>
          <a:p>
            <a:r>
              <a:rPr lang="en-US"/>
              <a:t/>
            </a:r>
          </a:p>
          <a:p>
            <a:r>
              <a:rPr lang="en-US"/>
              <a:t>Brainstorm ideas and guide the groups in structuring their episode. Encourage them to think about engaging hooks, compelling narratives, and key messages. Encourage them to use the template to organise their thoughts and creating an outline for their episode.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fast finisher task, ask the group to design an image and name for their podcast episode. They could also explore potential platforms for hosting and sharing the podcast episode, such as SoundCloud or Anchor. Encourage participants to develop a plan for promoting their podcast episode to reach a wider audience.</a:t>
            </a:r>
          </a:p>
          <a:p>
            <a:r>
              <a:rPr lang="en-US"/>
              <a:t/>
            </a:r>
          </a:p>
          <a:p>
            <a:r>
              <a:rPr lang="en-US"/>
              <a:t>Recap the key points covered in the lesson. Ask the groups to reflect on their experience and share any insights or challenges they encountered.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Large piece of paper for each learner/group</a:t>
            </a:r>
          </a:p>
          <a:p>
            <a:r>
              <a:rPr lang="en-US"/>
              <a:t>Access to NKBL resources for research (optional)</a:t>
            </a:r>
          </a:p>
          <a:p>
            <a:r>
              <a:rPr lang="en-US"/>
              <a:t>Pens, coloured pencils or art supplies</a:t>
            </a:r>
          </a:p>
          <a:p>
            <a:r>
              <a:rPr lang="en-US"/>
              <a:t>Scissors, glue and other necessary supplies</a:t>
            </a:r>
          </a:p>
          <a:p>
            <a:r>
              <a:rPr lang="en-US"/>
              <a:t>Poster examples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Discuss the importance of making positive choices when faced with risk-taking behaviours. Explain that learners will be creating a poster to present facts and promote positive alternatives to risk-taking behaviours. Emphasise the impact of visual communication and the ability of a poster to capture attention and convey messages effectively.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 a whiteboard or flipchart paper, facilitate a brainstorming session to create a list of alternative choices when faced with risk-taking situations. Encourage students to think creatively and consider options that promote personal well-being, a bystander approach and positive social action. Learners can then use these ideas to inspire their poster design. </a:t>
            </a:r>
          </a:p>
          <a:p>
            <a:r>
              <a:rPr lang="en-US"/>
              <a:t/>
            </a:r>
          </a:p>
          <a:p>
            <a:r>
              <a:rPr lang="en-US"/>
              <a:t>Explain that you are looking for their poster to meet the following criteria:</a:t>
            </a:r>
          </a:p>
          <a:p>
            <a:r>
              <a:rPr lang="en-US"/>
              <a:t/>
            </a:r>
          </a:p>
          <a:p>
            <a:r>
              <a:rPr lang="en-US"/>
              <a:t>a clear message</a:t>
            </a:r>
          </a:p>
          <a:p>
            <a:r>
              <a:rPr lang="en-US"/>
              <a:t>eye catching  </a:t>
            </a:r>
          </a:p>
          <a:p>
            <a:r>
              <a:rPr lang="en-US"/>
              <a:t>don't have weapons, blood or scare tactics.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Allow time for the learners to share their posters with the class (this can be during and/or at the end). Encourage them to explain the message behind their design and the positive choices they want to promote. Others can provide feedback and share their thoughts on the effectiveness of the message.</a:t>
            </a:r>
          </a:p>
          <a:p>
            <a:r>
              <a:rPr lang="en-US"/>
              <a:t/>
            </a:r>
          </a:p>
          <a:p>
            <a:r>
              <a:rPr lang="en-US"/>
              <a:t>Lead a reflective discussion about the process of creating the posters and the influence they can have on spreading information and promoting positive choices. Why is this important? Encourage learners to consider ways they can use their posters in their community or school to create social change.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1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1 hour</a:t>
            </a:r>
          </a:p>
          <a:p>
            <a:r>
              <a:rPr lang="en-US"/>
              <a:t>A computer/laptop with internet access</a:t>
            </a:r>
          </a:p>
          <a:p>
            <a:r>
              <a:rPr lang="en-US"/>
              <a:t>Presentation software e.g. PowerPoint, Google Slides</a:t>
            </a:r>
          </a:p>
          <a:p>
            <a:r>
              <a:rPr lang="en-US"/>
              <a:t>Paper for notes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Put the young people into small groups and ask them to write "Risk-taking Behaviours" in the centre of a blank piece of paper. Put a 2 minute timer on the board and ask them to write down what they can remember about these behaviours from previous sessions or their own knowledge. Play last person standing: go around the room getting a different answer from each group. If they run out of answers or repeat another groups answer, they need to sit down. The last group standing wins.</a:t>
            </a:r>
          </a:p>
          <a:p>
            <a:r>
              <a:rPr lang="en-US"/>
              <a:t/>
            </a:r>
          </a:p>
          <a:p>
            <a:r>
              <a:rPr lang="en-US"/>
              <a:t/>
            </a:r>
          </a:p>
          <a:p>
            <a:r>
              <a:rPr lang="en-US"/>
              <a:t>Explain that they are going to be using the NKBL website to create a presentation to influence their peers to take informed action against knife crime.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Provide a brief overview of www.noknivesbetterlives.com. Discuss the potential consequences and dangers associated with knife crime, such as violence, injury, legal consequences, and the impact on families and communities (Use the peer ed module to help you). Encourage them to think critically about why individuals may engage in risk-taking behaviours and the factors that influence their decisions.</a:t>
            </a:r>
          </a:p>
          <a:p>
            <a:r>
              <a:rPr lang="en-US"/>
              <a:t/>
            </a:r>
          </a:p>
          <a:p>
            <a:r>
              <a:rPr lang="en-US"/>
              <a:t>Throughout the session emphasise the importance of maintaining a respectful and empathetic when discussing sensitive topics such as knife crime. Remind learners that the goal is to educate and raise awareness rather than pass judgment or stereotype individuals involved in risk-taking behaviours.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pairs, give the learners time to explore the NKBL website. Encourage them to take notes on key information they find interesting or impactful including statistics, case studies and personal stories.</a:t>
            </a:r>
          </a:p>
          <a:p>
            <a:r>
              <a:rPr lang="en-US"/>
              <a:t/>
            </a:r>
          </a:p>
          <a:p>
            <a:r>
              <a:rPr lang="en-US"/>
              <a:t>Join two sets of pairs together to form a group of 4 and explain that they are to create a presentation using the information that both sets of pairs gathered. Emphasise that the presentation should aim to educate and engage their peers, highlighting the risks and consequences of knife crime and promoting positive choices. Encourage creativity in the presentation design by including visual aids, images, videos, and real-life examples. Remind students that there should be no images of blood, knives or use of scare tactics. </a:t>
            </a:r>
          </a:p>
          <a:p>
            <a:r>
              <a:rPr lang="en-US"/>
              <a:t/>
            </a:r>
          </a:p>
          <a:p>
            <a:r>
              <a:rPr lang="en-US"/>
              <a:t>At the end, encourage students to reflect on their own attitudes towards risk-taking behaviours and the impact the information they learned might have on their decision-making. Discuss the importance of spreading awareness amongst peers and taking responsibility for promoting positive choices.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A screen and PC or device to play the video.</a:t>
            </a:r>
          </a:p>
          <a:p>
            <a:r>
              <a:rPr lang="en-US"/>
              <a:t>Small stone and tub of water.</a:t>
            </a:r>
          </a:p>
          <a:p>
            <a:r>
              <a:rPr lang="en-US"/>
              <a:t>Post-it notes.</a:t>
            </a:r>
          </a:p>
          <a:p>
            <a:r>
              <a:rPr lang="en-US"/>
              <a:t>Pens/Pencils. </a:t>
            </a:r>
          </a:p>
          <a:p>
            <a:r>
              <a:rPr lang="en-US"/>
              <a:t/>
            </a:r>
          </a:p>
          <a:p>
            <a:r>
              <a:rPr lang="en-US"/>
              <a:t>Throw a stone into a tub of water (or similar). Watch how the water around it changes, much further away than where the stone entered the water. This is proof that a small action can lead to bigger changes, even if you can't see how far it will reach. This is the rippling effect. Play the video explaining local to global impact. Discuss the current situation of youth violence within your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Split the group into three teams and allocate them one of the following levels: personal, local, national. The team should safely move around the room and collect the cards they feel could be done at each level to have a larger impact.  There may be more than one of the same card. Discuss what actions each team chose for their level and why. Would they add any actions to the cards?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group have identified what they could do individually, locally andas a country to have a impact on reducing youth violence nationally. Ask them to consider what actions they could realistically take to start or contribute to a rippling effect personally and within their community. What support do they need to accomplish this? Have them write this on a post-it note or piece of paper. </a:t>
            </a:r>
          </a:p>
          <a:p>
            <a:r>
              <a:rPr lang="en-US"/>
              <a:t/>
            </a:r>
          </a:p>
          <a:p>
            <a:r>
              <a:rPr lang="en-US"/>
              <a:t>Summarise the session emphasising that small actions can make big differences within their community and beyond.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30 mins</a:t>
            </a:r>
          </a:p>
          <a:p>
            <a:r>
              <a:rPr lang="en-US"/>
              <a:t>A screen and PC or device to show powerpoint</a:t>
            </a:r>
          </a:p>
          <a:p>
            <a:r>
              <a:rPr lang="en-US"/>
              <a:t>Pencils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Create a list of how they will collect signatures, who will they send it to, where will they collect signatures from.  Will it be online or a physical copy?</a:t>
            </a:r>
          </a:p>
          <a:p>
            <a:r>
              <a:rPr lang="en-US"/>
              <a:t/>
            </a:r>
          </a:p>
          <a:p>
            <a:r>
              <a:rPr lang="en-US"/>
              <a:t>Allow them to create their own petitions and remind them to include the importance of their petition. With your peer educator supporter's consent, action the young people's plans on collecting signatures.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20 mins</a:t>
            </a:r>
          </a:p>
          <a:p>
            <a:r>
              <a:rPr lang="en-US"/>
              <a:t>A copy of the UNCRC </a:t>
            </a:r>
          </a:p>
          <a:p>
            <a:r>
              <a:rPr lang="en-US"/>
              <a:t/>
            </a:r>
          </a:p>
          <a:p>
            <a:r>
              <a:rPr lang="en-US"/>
              <a:t>Identify one side of the room as agree and the other as disagree. For each statement the young people should place themselves somewhere along the scale. Discuss their decisions as you go along.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2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 should be chosen based upon time and aim of your circle. Use a talking object to help control people talking over each other.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p>
          <a:p>
            <a:r>
              <a:rPr lang="en-US"/>
              <a:t>Do any of the rights surprise you?</a:t>
            </a:r>
          </a:p>
          <a:p>
            <a:r>
              <a:rPr lang="en-US"/>
              <a:t/>
            </a:r>
          </a:p>
          <a:p>
            <a:r>
              <a:rPr lang="en-US"/>
              <a:t>2...</a:t>
            </a:r>
          </a:p>
          <a:p>
            <a:r>
              <a:rPr lang="en-US"/>
              <a:t>Can you think of any rights that have not been included?</a:t>
            </a:r>
          </a:p>
          <a:p>
            <a:r>
              <a:rPr lang="en-US"/>
              <a:t/>
            </a:r>
          </a:p>
          <a:p>
            <a:r>
              <a:rPr lang="en-US"/>
              <a:t>3...</a:t>
            </a:r>
          </a:p>
          <a:p>
            <a:r>
              <a:rPr lang="en-US"/>
              <a:t>Whose responsibility is it to ensure these are being upheld?</a:t>
            </a:r>
          </a:p>
          <a:p>
            <a:r>
              <a:rPr lang="en-US"/>
              <a:t/>
            </a:r>
          </a:p>
          <a:p>
            <a:r>
              <a:rPr lang="en-US"/>
              <a:t>4...</a:t>
            </a:r>
          </a:p>
          <a:p>
            <a:r>
              <a:rPr lang="en-US"/>
              <a:t>Why is it import to protect and advocate for these rights?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3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15mins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10 minutes</a:t>
            </a:r>
          </a:p>
          <a:p>
            <a:r>
              <a:rPr lang="en-US"/>
              <a:t>Resources: </a:t>
            </a:r>
          </a:p>
          <a:p>
            <a:r>
              <a:rPr lang="en-US"/>
              <a:t>- A ball (or something to throw)</a:t>
            </a:r>
          </a:p>
          <a:p>
            <a:r>
              <a:rPr lang="en-US"/>
              <a:t>- A list of alcoholic drinks</a:t>
            </a:r>
          </a:p>
          <a:p>
            <a:r>
              <a:rPr lang="en-US"/>
              <a:t>www.yougov.co.uk/ratings/food/popularity/alcohol-brands/all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0.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15mins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4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Questions should be chosen based upon time and aim of your circle. Use a talking object to help control people talking over each other.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Ask the students to take a few minutes to reflect on the quote and discuss it in pairs or small groups. Encourage them to share what they think the quote means and how it might relate to the concept of social action.</a:t>
            </a:r>
          </a:p>
          <a:p>
            <a:r>
              <a:rPr lang="en-US"/>
              <a:t/>
            </a:r>
          </a:p>
          <a:p>
            <a:r>
              <a:rPr lang="en-US"/>
              <a:t>Class Discussion: After the small group discussions, facilitate a whole-class discussion. Ask a few groups to share their interpretations of the quote and their thoughts on how it connects to social action. Encourage students to build on each other's ideas and think critically about the importance of individual actions in creating positive social change.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6.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Divide the learners into groups of 3-4 and handout large sheets of paper or whiteboards and markers to each group.</a:t>
            </a:r>
          </a:p>
          <a:p>
            <a:r>
              <a:rPr lang="en-US"/>
              <a:t/>
            </a:r>
          </a:p>
          <a:p>
            <a:r>
              <a:rPr lang="en-US"/>
              <a:t>Explain that they will create a mind map to explore their current understanding of social action. Instruct them to write "Social Action" in the center of the paper and draw branches coming from the center to represent different aspects or elements related to social action. (They can copy from the slide or think of their own) </a:t>
            </a:r>
          </a:p>
          <a:p>
            <a:r>
              <a:rPr lang="en-US"/>
              <a:t/>
            </a:r>
          </a:p>
          <a:p>
            <a:r>
              <a:rPr lang="en-US"/>
              <a:t>Give the students around 5-7 minutes to brainstorm and discuss within their groups. Encourage them to think about the following questions:</a:t>
            </a:r>
          </a:p>
          <a:p>
            <a:r>
              <a:rPr lang="en-US"/>
              <a:t/>
            </a:r>
          </a:p>
          <a:p>
            <a:r>
              <a:rPr lang="en-US"/>
              <a:t>- What does social action mean to you?</a:t>
            </a:r>
          </a:p>
          <a:p>
            <a:r>
              <a:rPr lang="en-US"/>
              <a:t>- What are some examples of social action you have seen or heard about in your community or beyond?</a:t>
            </a:r>
          </a:p>
          <a:p>
            <a:r>
              <a:rPr lang="en-US"/>
              <a:t>- Why is social action important?</a:t>
            </a:r>
          </a:p>
          <a:p>
            <a:r>
              <a:rPr lang="en-US"/>
              <a:t/>
            </a:r>
          </a:p>
          <a:p>
            <a:r>
              <a:rPr lang="en-US"/>
              <a:t>After the brainstorming time is up, ask each group to present their mind maps to the rest of the class. Encourage them to explain their thought process and the different elements they included in their mind maps.</a:t>
            </a:r>
          </a:p>
          <a:p>
            <a:r>
              <a:rPr lang="en-US"/>
              <a:t/>
            </a:r>
          </a:p>
          <a:p>
            <a:r>
              <a:rPr lang="en-US"/>
              <a:t>Facilitate a brief class discussion where you can summarise the common themes and ideas that emerged from the different groups' mind maps. Use this opportunity to clarify any misconceptions and reinforce the key concepts related to social action.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7.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Timing: 45 mins</a:t>
            </a:r>
          </a:p>
          <a:p>
            <a:r>
              <a:rPr lang="en-US"/>
              <a:t>Handout</a:t>
            </a:r>
          </a:p>
          <a:p>
            <a:r>
              <a:rPr lang="en-US"/>
              <a:t>Lined paper </a:t>
            </a:r>
          </a:p>
          <a:p>
            <a:r>
              <a:rPr lang="en-US"/>
              <a:t>Pens</a:t>
            </a:r>
          </a:p>
          <a:p>
            <a:r>
              <a:rPr lang="en-US"/>
              <a:t>Text/images for gallery walk (optional)</a:t>
            </a:r>
          </a:p>
          <a:p>
            <a:r>
              <a:rPr lang="en-US"/>
              <a:t/>
            </a:r>
          </a:p>
          <a:p>
            <a:r>
              <a:rPr lang="en-US"/>
              <a:t>Explain that we have the power to make a change within our communities and the more voices we gather the louder we are, and the more likely we are to be heard by influential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8.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group, agree on what issue you would like to raise and what action you would like to see taken to make your community safer. </a:t>
            </a:r>
          </a:p>
          <a:p>
            <a:r>
              <a:rPr lang="en-US"/>
              <a:t/>
            </a:r>
          </a:p>
          <a:p>
            <a:r>
              <a:rPr lang="en-US"/>
              <a:t>To help learners come up with ideas they could go on a "gallery walk". Place images and information on knife crime and the drivers of youth violence at different stations around the room. Rotate the groups around the stations to help inspire learners with issues within the community they could focus on.</a:t>
            </a:r>
          </a:p>
          <a:p>
            <a:r>
              <a:rPr lang="en-US"/>
              <a:t/>
            </a:r>
          </a:p>
          <a:p>
            <a:r>
              <a:rPr lang="en-US"/>
              <a:t>Who is the best person to write to that could make this happen? A teacher? Councillor? Police?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notesSlides/notesSlide9.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a group create a plan. Use the template in the handouts to help you. Provide tips for when they’re writing and allow them to begin.</a:t>
            </a:r>
          </a:p>
          <a:p>
            <a:r>
              <a:rPr lang="en-US"/>
              <a:t/>
            </a:r>
          </a:p>
          <a:p>
            <a:r>
              <a:rPr lang="en-US"/>
              <a:t>Stop them every so often and ask someone to share what they’ve written so far. Re-emphasise the influence that they have to make change both within their community and nationally. </a:t>
            </a:r>
          </a:p>
          <a:p>
            <a:r>
              <a:rPr lang="en-US"/>
              <a:t/>
            </a:r>
          </a:p>
          <a:p>
            <a:r>
              <a:rPr lang="en-US"/>
              <a:t>Have your supporter look over the letters before deciding whether they are appropriate to be sent to the chosen person.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pn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 Id="rId7" Target="../media/image16.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4.png" Type="http://schemas.openxmlformats.org/officeDocument/2006/relationships/image"/><Relationship Id="rId4" Target="../media/image17.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4.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4.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4.png" Type="http://schemas.openxmlformats.org/officeDocument/2006/relationships/image"/><Relationship Id="rId4" Target="https://soundcloud.com/youthlink-scotland/imagine-a-man-podcast-royston-youth-action" TargetMode="External" Type="http://schemas.openxmlformats.org/officeDocument/2006/relationships/hyperlink"/><Relationship Id="rId5" Target="../media/image18.jpeg" Type="http://schemas.openxmlformats.org/officeDocument/2006/relationships/image"/><Relationship Id="rId6" Target="https://soundcloud.com/youthlink-scotland/imagine-a-man-podcast-royston-youth-action" TargetMode="External" Type="http://schemas.openxmlformats.org/officeDocument/2006/relationships/hyperlink"/><Relationship Id="rId7" Target="../media/image19.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4.pn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23.jpeg" Type="http://schemas.openxmlformats.org/officeDocument/2006/relationships/image"/><Relationship Id="rId5" Target="../media/image24.png" Type="http://schemas.openxmlformats.org/officeDocument/2006/relationships/image"/><Relationship Id="rId6" Target="../media/image25.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4.pn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4.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4.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4.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4.pn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4.png" Type="http://schemas.openxmlformats.org/officeDocument/2006/relationships/image"/><Relationship Id="rId4" Target="https://soundcloud.com/youthlink-scotland/imagine-a-man-podcast-royston-youth-action" TargetMode="External" Type="http://schemas.openxmlformats.org/officeDocument/2006/relationships/hyperlink"/><Relationship Id="rId5" Target="../media/image28.jpeg" Type="http://schemas.openxmlformats.org/officeDocument/2006/relationships/image"/><Relationship Id="rId6" Target="https://soundcloud.com/youthlink-scotland/imagine-a-man-podcast-royston-youth-action" TargetMode="External" Type="http://schemas.openxmlformats.org/officeDocument/2006/relationships/hyperlink"/><Relationship Id="rId7" Target="../media/image19.pn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4.png" Type="http://schemas.openxmlformats.org/officeDocument/2006/relationships/image"/><Relationship Id="rId4" Target="../media/image29.jpe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4.pn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4.pn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4.pn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4.pn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4.png" Type="http://schemas.openxmlformats.org/officeDocument/2006/relationships/image"/><Relationship Id="rId4" Target="../media/image32.pn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4.pn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4.png" Type="http://schemas.openxmlformats.org/officeDocument/2006/relationships/image"/></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4.png" Type="http://schemas.openxmlformats.org/officeDocument/2006/relationships/image"/></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4.png" Type="http://schemas.openxmlformats.org/officeDocument/2006/relationships/image"/></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4.png" Type="http://schemas.openxmlformats.org/officeDocument/2006/relationships/image"/></Relationships>
</file>

<file path=ppt/slides/_rels/slide3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4.png" Type="http://schemas.openxmlformats.org/officeDocument/2006/relationships/image"/></Relationships>
</file>

<file path=ppt/slides/_rels/slide3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4.png" Type="http://schemas.openxmlformats.org/officeDocument/2006/relationships/image"/></Relationships>
</file>

<file path=ppt/slides/_rels/slide4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4.png" Type="http://schemas.openxmlformats.org/officeDocument/2006/relationships/image"/></Relationships>
</file>

<file path=ppt/slides/_rels/slide41.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4.png" Type="http://schemas.openxmlformats.org/officeDocument/2006/relationships/image"/></Relationships>
</file>

<file path=ppt/slides/_rels/slide42.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4.png" Type="http://schemas.openxmlformats.org/officeDocument/2006/relationships/image"/></Relationships>
</file>

<file path=ppt/slides/_rels/slide43.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4.png" Type="http://schemas.openxmlformats.org/officeDocument/2006/relationships/image"/></Relationships>
</file>

<file path=ppt/slides/_rels/slide4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45.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4.png" Type="http://schemas.openxmlformats.org/officeDocument/2006/relationships/image"/></Relationships>
</file>

<file path=ppt/slides/_rels/slide4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4.png" Type="http://schemas.openxmlformats.org/officeDocument/2006/relationships/image"/></Relationships>
</file>

<file path=ppt/slides/_rels/slide47.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4.png" Type="http://schemas.openxmlformats.org/officeDocument/2006/relationships/image"/></Relationships>
</file>

<file path=ppt/slides/_rels/slide4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4.png" Type="http://schemas.openxmlformats.org/officeDocument/2006/relationships/image"/></Relationships>
</file>

<file path=ppt/slides/_rels/slide4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0.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4.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5358379" y="30302"/>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a:grpSpLocks noChangeAspect="true"/>
          </p:cNvGrpSpPr>
          <p:nvPr/>
        </p:nvGrpSpPr>
        <p:grpSpPr>
          <a:xfrm rot="-510151">
            <a:off x="9805173" y="-1037114"/>
            <a:ext cx="11753044" cy="11752997"/>
            <a:chOff x="0" y="0"/>
            <a:chExt cx="6350025" cy="6350000"/>
          </a:xfrm>
        </p:grpSpPr>
        <p:sp>
          <p:nvSpPr>
            <p:cNvPr name="Freeform 6" id="6"/>
            <p:cNvSpPr/>
            <p:nvPr/>
          </p:nvSpPr>
          <p:spPr>
            <a:xfrm flipH="false" flipV="false" rot="0">
              <a:off x="0" y="0"/>
              <a:ext cx="6350026" cy="6350000"/>
            </a:xfrm>
            <a:custGeom>
              <a:avLst/>
              <a:gdLst/>
              <a:ahLst/>
              <a:cxnLst/>
              <a:rect r="r" b="b" t="t" l="l"/>
              <a:pathLst>
                <a:path h="6350000" w="6350026">
                  <a:moveTo>
                    <a:pt x="0" y="0"/>
                  </a:moveTo>
                  <a:lnTo>
                    <a:pt x="6350026" y="0"/>
                  </a:lnTo>
                  <a:lnTo>
                    <a:pt x="6350026" y="6350000"/>
                  </a:lnTo>
                  <a:lnTo>
                    <a:pt x="0" y="6350000"/>
                  </a:lnTo>
                  <a:close/>
                </a:path>
              </a:pathLst>
            </a:custGeom>
            <a:blipFill>
              <a:blip r:embed="rId2"/>
              <a:stretch>
                <a:fillRect l="0" t="-33389" r="0" b="-5431"/>
              </a:stretch>
            </a:blipFill>
          </p:spPr>
        </p:sp>
      </p:grpSp>
      <p:grpSp>
        <p:nvGrpSpPr>
          <p:cNvPr name="Group 7" id="7"/>
          <p:cNvGrpSpPr/>
          <p:nvPr/>
        </p:nvGrpSpPr>
        <p:grpSpPr>
          <a:xfrm rot="-608548">
            <a:off x="17325413" y="-893244"/>
            <a:ext cx="6349279" cy="11472600"/>
            <a:chOff x="0" y="0"/>
            <a:chExt cx="1672238" cy="3021590"/>
          </a:xfrm>
        </p:grpSpPr>
        <p:sp>
          <p:nvSpPr>
            <p:cNvPr name="Freeform 8" id="8"/>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10660160">
            <a:off x="2826593" y="5482529"/>
            <a:ext cx="4826832" cy="3143474"/>
          </a:xfrm>
          <a:custGeom>
            <a:avLst/>
            <a:gdLst/>
            <a:ahLst/>
            <a:cxnLst/>
            <a:rect r="r" b="b" t="t" l="l"/>
            <a:pathLst>
              <a:path h="3143474" w="4826832">
                <a:moveTo>
                  <a:pt x="0" y="0"/>
                </a:moveTo>
                <a:lnTo>
                  <a:pt x="4826832" y="0"/>
                </a:lnTo>
                <a:lnTo>
                  <a:pt x="4826832" y="3143475"/>
                </a:lnTo>
                <a:lnTo>
                  <a:pt x="0" y="314347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1" id="11"/>
          <p:cNvSpPr txBox="true"/>
          <p:nvPr/>
        </p:nvSpPr>
        <p:spPr>
          <a:xfrm rot="-604671">
            <a:off x="2435151" y="3137570"/>
            <a:ext cx="9075597" cy="6404782"/>
          </a:xfrm>
          <a:prstGeom prst="rect">
            <a:avLst/>
          </a:prstGeom>
        </p:spPr>
        <p:txBody>
          <a:bodyPr anchor="t" rtlCol="false" tIns="0" lIns="0" bIns="0" rIns="0">
            <a:spAutoFit/>
          </a:bodyPr>
          <a:lstStyle/>
          <a:p>
            <a:pPr>
              <a:lnSpc>
                <a:spcPts val="15647"/>
              </a:lnSpc>
            </a:pPr>
            <a:r>
              <a:rPr lang="en-US" sz="15340">
                <a:solidFill>
                  <a:srgbClr val="000000"/>
                </a:solidFill>
                <a:latin typeface="Platform"/>
              </a:rPr>
              <a:t>Social Action</a:t>
            </a:r>
          </a:p>
          <a:p>
            <a:pPr>
              <a:lnSpc>
                <a:spcPts val="16157"/>
              </a:lnSpc>
            </a:pPr>
          </a:p>
        </p:txBody>
      </p:sp>
      <p:grpSp>
        <p:nvGrpSpPr>
          <p:cNvPr name="Group 12" id="12"/>
          <p:cNvGrpSpPr/>
          <p:nvPr/>
        </p:nvGrpSpPr>
        <p:grpSpPr>
          <a:xfrm rot="-608548">
            <a:off x="17325413" y="-893244"/>
            <a:ext cx="6349279" cy="11472600"/>
            <a:chOff x="0" y="0"/>
            <a:chExt cx="1672238" cy="3021590"/>
          </a:xfrm>
        </p:grpSpPr>
        <p:sp>
          <p:nvSpPr>
            <p:cNvPr name="Freeform 13" id="1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14" id="1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644717" y="839445"/>
            <a:ext cx="5762740" cy="3079372"/>
          </a:xfrm>
          <a:custGeom>
            <a:avLst/>
            <a:gdLst/>
            <a:ahLst/>
            <a:cxnLst/>
            <a:rect r="r" b="b" t="t" l="l"/>
            <a:pathLst>
              <a:path h="3079372" w="5762740">
                <a:moveTo>
                  <a:pt x="0" y="0"/>
                </a:moveTo>
                <a:lnTo>
                  <a:pt x="5762740" y="0"/>
                </a:lnTo>
                <a:lnTo>
                  <a:pt x="5762740" y="3079372"/>
                </a:lnTo>
                <a:lnTo>
                  <a:pt x="0" y="3079372"/>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595319" y="8679270"/>
            <a:ext cx="2167194" cy="1158059"/>
          </a:xfrm>
          <a:custGeom>
            <a:avLst/>
            <a:gdLst/>
            <a:ahLst/>
            <a:cxnLst/>
            <a:rect r="r" b="b" t="t" l="l"/>
            <a:pathLst>
              <a:path h="1158059" w="2167194">
                <a:moveTo>
                  <a:pt x="0" y="0"/>
                </a:moveTo>
                <a:lnTo>
                  <a:pt x="2167193" y="0"/>
                </a:lnTo>
                <a:lnTo>
                  <a:pt x="2167193" y="1158060"/>
                </a:lnTo>
                <a:lnTo>
                  <a:pt x="0" y="1158060"/>
                </a:lnTo>
                <a:lnTo>
                  <a:pt x="0" y="0"/>
                </a:lnTo>
                <a:close/>
              </a:path>
            </a:pathLst>
          </a:custGeom>
          <a:blipFill>
            <a:blip r:embed="rId3"/>
            <a:stretch>
              <a:fillRect l="0" t="0" r="0" b="0"/>
            </a:stretch>
          </a:blipFill>
        </p:spPr>
      </p:sp>
      <p:sp>
        <p:nvSpPr>
          <p:cNvPr name="Freeform 9" id="9"/>
          <p:cNvSpPr/>
          <p:nvPr/>
        </p:nvSpPr>
        <p:spPr>
          <a:xfrm flipH="false" flipV="false" rot="0">
            <a:off x="2697953" y="117861"/>
            <a:ext cx="11637594" cy="10066519"/>
          </a:xfrm>
          <a:custGeom>
            <a:avLst/>
            <a:gdLst/>
            <a:ahLst/>
            <a:cxnLst/>
            <a:rect r="r" b="b" t="t" l="l"/>
            <a:pathLst>
              <a:path h="10066519" w="11637594">
                <a:moveTo>
                  <a:pt x="0" y="0"/>
                </a:moveTo>
                <a:lnTo>
                  <a:pt x="11637594" y="0"/>
                </a:lnTo>
                <a:lnTo>
                  <a:pt x="11637594" y="10066519"/>
                </a:lnTo>
                <a:lnTo>
                  <a:pt x="0" y="10066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24435">
            <a:off x="5934189" y="4758125"/>
            <a:ext cx="5486736" cy="988989"/>
          </a:xfrm>
          <a:prstGeom prst="rect">
            <a:avLst/>
          </a:prstGeom>
        </p:spPr>
        <p:txBody>
          <a:bodyPr anchor="t" rtlCol="false" tIns="0" lIns="0" bIns="0" rIns="0">
            <a:spAutoFit/>
          </a:bodyPr>
          <a:lstStyle/>
          <a:p>
            <a:pPr algn="ctr">
              <a:lnSpc>
                <a:spcPts val="6500"/>
              </a:lnSpc>
            </a:pPr>
            <a:r>
              <a:rPr lang="en-US" sz="6373">
                <a:solidFill>
                  <a:srgbClr val="000000"/>
                </a:solidFill>
                <a:latin typeface="Platform"/>
              </a:rPr>
              <a:t>Social Action</a:t>
            </a:r>
          </a:p>
        </p:txBody>
      </p:sp>
      <p:sp>
        <p:nvSpPr>
          <p:cNvPr name="TextBox 11" id="11"/>
          <p:cNvSpPr txBox="true"/>
          <p:nvPr/>
        </p:nvSpPr>
        <p:spPr>
          <a:xfrm rot="12542">
            <a:off x="2529531" y="509735"/>
            <a:ext cx="4430858" cy="1568536"/>
          </a:xfrm>
          <a:prstGeom prst="rect">
            <a:avLst/>
          </a:prstGeom>
        </p:spPr>
        <p:txBody>
          <a:bodyPr anchor="t" rtlCol="false" tIns="0" lIns="0" bIns="0" rIns="0">
            <a:spAutoFit/>
          </a:bodyPr>
          <a:lstStyle/>
          <a:p>
            <a:pPr algn="ctr">
              <a:lnSpc>
                <a:spcPts val="5944"/>
              </a:lnSpc>
            </a:pPr>
            <a:r>
              <a:rPr lang="en-US" sz="4370">
                <a:solidFill>
                  <a:srgbClr val="000000"/>
                </a:solidFill>
                <a:latin typeface="AktivGrotesk-Medium"/>
              </a:rPr>
              <a:t>Causes and Issues </a:t>
            </a:r>
          </a:p>
        </p:txBody>
      </p:sp>
      <p:sp>
        <p:nvSpPr>
          <p:cNvPr name="TextBox 12" id="12"/>
          <p:cNvSpPr txBox="true"/>
          <p:nvPr/>
        </p:nvSpPr>
        <p:spPr>
          <a:xfrm rot="-24435">
            <a:off x="5935090" y="5519325"/>
            <a:ext cx="5486736" cy="602896"/>
          </a:xfrm>
          <a:prstGeom prst="rect">
            <a:avLst/>
          </a:prstGeom>
        </p:spPr>
        <p:txBody>
          <a:bodyPr anchor="t" rtlCol="false" tIns="0" lIns="0" bIns="0" rIns="0">
            <a:spAutoFit/>
          </a:bodyPr>
          <a:lstStyle/>
          <a:p>
            <a:pPr algn="ctr">
              <a:lnSpc>
                <a:spcPts val="3950"/>
              </a:lnSpc>
            </a:pPr>
            <a:r>
              <a:rPr lang="en-US" sz="3873">
                <a:solidFill>
                  <a:srgbClr val="000000"/>
                </a:solidFill>
                <a:latin typeface="Platform"/>
              </a:rPr>
              <a:t>Youth Violence</a:t>
            </a:r>
          </a:p>
        </p:txBody>
      </p:sp>
      <p:sp>
        <p:nvSpPr>
          <p:cNvPr name="TextBox 13" id="13"/>
          <p:cNvSpPr txBox="true"/>
          <p:nvPr/>
        </p:nvSpPr>
        <p:spPr>
          <a:xfrm rot="12542">
            <a:off x="9902415" y="267927"/>
            <a:ext cx="4430858" cy="1388195"/>
          </a:xfrm>
          <a:prstGeom prst="rect">
            <a:avLst/>
          </a:prstGeom>
        </p:spPr>
        <p:txBody>
          <a:bodyPr anchor="t" rtlCol="false" tIns="0" lIns="0" bIns="0" rIns="0">
            <a:spAutoFit/>
          </a:bodyPr>
          <a:lstStyle/>
          <a:p>
            <a:pPr algn="ctr">
              <a:lnSpc>
                <a:spcPts val="5264"/>
              </a:lnSpc>
            </a:pPr>
            <a:r>
              <a:rPr lang="en-US" sz="3870">
                <a:solidFill>
                  <a:srgbClr val="000000"/>
                </a:solidFill>
                <a:latin typeface="AktivGrotesk-Medium"/>
              </a:rPr>
              <a:t>Role models &amp; Inspirations</a:t>
            </a:r>
          </a:p>
        </p:txBody>
      </p:sp>
      <p:sp>
        <p:nvSpPr>
          <p:cNvPr name="TextBox 14" id="14"/>
          <p:cNvSpPr txBox="true"/>
          <p:nvPr/>
        </p:nvSpPr>
        <p:spPr>
          <a:xfrm rot="12542">
            <a:off x="2700390" y="8544474"/>
            <a:ext cx="4430858" cy="1486874"/>
          </a:xfrm>
          <a:prstGeom prst="rect">
            <a:avLst/>
          </a:prstGeom>
        </p:spPr>
        <p:txBody>
          <a:bodyPr anchor="t" rtlCol="false" tIns="0" lIns="0" bIns="0" rIns="0">
            <a:spAutoFit/>
          </a:bodyPr>
          <a:lstStyle/>
          <a:p>
            <a:pPr algn="ctr">
              <a:lnSpc>
                <a:spcPts val="5672"/>
              </a:lnSpc>
            </a:pPr>
            <a:r>
              <a:rPr lang="en-US" sz="4170">
                <a:solidFill>
                  <a:srgbClr val="000000"/>
                </a:solidFill>
                <a:latin typeface="AktivGrotesk-Medium"/>
              </a:rPr>
              <a:t>What does this look like?</a:t>
            </a:r>
          </a:p>
        </p:txBody>
      </p:sp>
      <p:sp>
        <p:nvSpPr>
          <p:cNvPr name="TextBox 15" id="15"/>
          <p:cNvSpPr txBox="true"/>
          <p:nvPr/>
        </p:nvSpPr>
        <p:spPr>
          <a:xfrm rot="12542">
            <a:off x="10034661" y="8407616"/>
            <a:ext cx="4430858" cy="842604"/>
          </a:xfrm>
          <a:prstGeom prst="rect">
            <a:avLst/>
          </a:prstGeom>
        </p:spPr>
        <p:txBody>
          <a:bodyPr anchor="t" rtlCol="false" tIns="0" lIns="0" bIns="0" rIns="0">
            <a:spAutoFit/>
          </a:bodyPr>
          <a:lstStyle/>
          <a:p>
            <a:pPr algn="ctr">
              <a:lnSpc>
                <a:spcPts val="6080"/>
              </a:lnSpc>
            </a:pPr>
            <a:r>
              <a:rPr lang="en-US" sz="4470">
                <a:solidFill>
                  <a:srgbClr val="000000"/>
                </a:solidFill>
                <a:latin typeface="AktivGrotesk-Medium"/>
              </a:rPr>
              <a:t>Benefits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5013424" y="8456062"/>
            <a:ext cx="2245876" cy="1198736"/>
          </a:xfrm>
          <a:custGeom>
            <a:avLst/>
            <a:gdLst/>
            <a:ahLst/>
            <a:cxnLst/>
            <a:rect r="r" b="b" t="t" l="l"/>
            <a:pathLst>
              <a:path h="1198736" w="2245876">
                <a:moveTo>
                  <a:pt x="0" y="0"/>
                </a:moveTo>
                <a:lnTo>
                  <a:pt x="2245876" y="0"/>
                </a:lnTo>
                <a:lnTo>
                  <a:pt x="2245876" y="1198737"/>
                </a:lnTo>
                <a:lnTo>
                  <a:pt x="0" y="1198737"/>
                </a:lnTo>
                <a:lnTo>
                  <a:pt x="0" y="0"/>
                </a:lnTo>
                <a:close/>
              </a:path>
            </a:pathLst>
          </a:custGeom>
          <a:blipFill>
            <a:blip r:embed="rId2"/>
            <a:stretch>
              <a:fillRect l="0" t="0" r="0" b="0"/>
            </a:stretch>
          </a:blipFill>
        </p:spPr>
      </p:sp>
      <p:grpSp>
        <p:nvGrpSpPr>
          <p:cNvPr name="Group 3" id="3"/>
          <p:cNvGrpSpPr/>
          <p:nvPr/>
        </p:nvGrpSpPr>
        <p:grpSpPr>
          <a:xfrm rot="-608548">
            <a:off x="17325413" y="-893244"/>
            <a:ext cx="6349279" cy="11472600"/>
            <a:chOff x="0" y="0"/>
            <a:chExt cx="1672238" cy="3021590"/>
          </a:xfrm>
        </p:grpSpPr>
        <p:sp>
          <p:nvSpPr>
            <p:cNvPr name="Freeform 4" id="4"/>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FFF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24435">
            <a:off x="2553610" y="3957013"/>
            <a:ext cx="13180780" cy="1743512"/>
          </a:xfrm>
          <a:prstGeom prst="rect">
            <a:avLst/>
          </a:prstGeom>
        </p:spPr>
        <p:txBody>
          <a:bodyPr anchor="t" rtlCol="false" tIns="0" lIns="0" bIns="0" rIns="0">
            <a:spAutoFit/>
          </a:bodyPr>
          <a:lstStyle/>
          <a:p>
            <a:pPr algn="ctr">
              <a:lnSpc>
                <a:spcPts val="11494"/>
              </a:lnSpc>
            </a:pPr>
            <a:r>
              <a:rPr lang="en-US" sz="11269">
                <a:solidFill>
                  <a:srgbClr val="FFFFFF"/>
                </a:solidFill>
                <a:latin typeface="Platform"/>
              </a:rPr>
              <a:t>Activities</a:t>
            </a:r>
          </a:p>
        </p:txBody>
      </p:sp>
      <p:grpSp>
        <p:nvGrpSpPr>
          <p:cNvPr name="Group 7" id="7"/>
          <p:cNvGrpSpPr/>
          <p:nvPr/>
        </p:nvGrpSpPr>
        <p:grpSpPr>
          <a:xfrm rot="-608548">
            <a:off x="-5358379" y="30302"/>
            <a:ext cx="6349279" cy="11472600"/>
            <a:chOff x="0" y="0"/>
            <a:chExt cx="1672238" cy="3021590"/>
          </a:xfrm>
        </p:grpSpPr>
        <p:sp>
          <p:nvSpPr>
            <p:cNvPr name="Freeform 8" id="8"/>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3339948" y="3370715"/>
            <a:ext cx="11608103" cy="143110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Peer Power</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547443" y="4976262"/>
            <a:ext cx="13193114" cy="4491355"/>
          </a:xfrm>
          <a:prstGeom prst="rect">
            <a:avLst/>
          </a:prstGeom>
        </p:spPr>
        <p:txBody>
          <a:bodyPr anchor="t" rtlCol="false" tIns="0" lIns="0" bIns="0" rIns="0">
            <a:spAutoFit/>
          </a:bodyPr>
          <a:lstStyle/>
          <a:p>
            <a:pPr algn="ctr">
              <a:lnSpc>
                <a:spcPts val="3919"/>
              </a:lnSpc>
            </a:pPr>
            <a:r>
              <a:rPr lang="en-US" sz="2799">
                <a:solidFill>
                  <a:srgbClr val="000000"/>
                </a:solidFill>
                <a:latin typeface="AktivGrotesk-Regular"/>
              </a:rPr>
              <a:t>Develop your understanding of the significance of using collective voices to advocate for change. Write a letter to a person in power to highlight offensive weapon or youth violence issues within your community. What change would you like to see? </a:t>
            </a:r>
          </a:p>
          <a:p>
            <a:pPr algn="ctr">
              <a:lnSpc>
                <a:spcPts val="3919"/>
              </a:lnSpc>
            </a:pPr>
          </a:p>
          <a:p>
            <a:pPr algn="ctr">
              <a:lnSpc>
                <a:spcPts val="3919"/>
              </a:lnSpc>
            </a:pPr>
          </a:p>
          <a:p>
            <a:pPr algn="ctr">
              <a:lnSpc>
                <a:spcPts val="3919"/>
              </a:lnSpc>
            </a:pPr>
          </a:p>
          <a:p>
            <a:pPr algn="ctr">
              <a:lnSpc>
                <a:spcPts val="3919"/>
              </a:lnSpc>
            </a:pPr>
          </a:p>
          <a:p>
            <a:pPr algn="ctr">
              <a:lnSpc>
                <a:spcPts val="3919"/>
              </a:lnSpc>
            </a:pP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grpSp>
        <p:nvGrpSpPr>
          <p:cNvPr name="Group 9" id="9"/>
          <p:cNvGrpSpPr>
            <a:grpSpLocks noChangeAspect="true"/>
          </p:cNvGrpSpPr>
          <p:nvPr/>
        </p:nvGrpSpPr>
        <p:grpSpPr>
          <a:xfrm rot="0">
            <a:off x="4126913" y="2523229"/>
            <a:ext cx="10034173" cy="7569639"/>
            <a:chOff x="0" y="0"/>
            <a:chExt cx="8759190" cy="6607810"/>
          </a:xfrm>
        </p:grpSpPr>
        <p:sp>
          <p:nvSpPr>
            <p:cNvPr name="Freeform 10" id="10"/>
            <p:cNvSpPr/>
            <p:nvPr/>
          </p:nvSpPr>
          <p:spPr>
            <a:xfrm flipH="false" flipV="false" rot="0">
              <a:off x="0" y="0"/>
              <a:ext cx="8759190" cy="6607810"/>
            </a:xfrm>
            <a:custGeom>
              <a:avLst/>
              <a:gdLst/>
              <a:ahLst/>
              <a:cxnLst/>
              <a:rect r="r" b="b" t="t" l="l"/>
              <a:pathLst>
                <a:path h="6607810" w="8759190">
                  <a:moveTo>
                    <a:pt x="8759190" y="3449320"/>
                  </a:moveTo>
                  <a:cubicBezTo>
                    <a:pt x="8759190" y="3517900"/>
                    <a:pt x="8703310" y="3573780"/>
                    <a:pt x="8634730" y="3573780"/>
                  </a:cubicBezTo>
                  <a:lnTo>
                    <a:pt x="124460" y="3573780"/>
                  </a:lnTo>
                  <a:cubicBezTo>
                    <a:pt x="55880" y="3573780"/>
                    <a:pt x="0" y="3517900"/>
                    <a:pt x="0" y="3449320"/>
                  </a:cubicBezTo>
                  <a:lnTo>
                    <a:pt x="0" y="124460"/>
                  </a:lnTo>
                  <a:cubicBezTo>
                    <a:pt x="0" y="55880"/>
                    <a:pt x="55880" y="0"/>
                    <a:pt x="124460" y="0"/>
                  </a:cubicBezTo>
                  <a:lnTo>
                    <a:pt x="8634730" y="0"/>
                  </a:lnTo>
                  <a:cubicBezTo>
                    <a:pt x="8703310" y="0"/>
                    <a:pt x="8759189" y="55880"/>
                    <a:pt x="8759189" y="124460"/>
                  </a:cubicBezTo>
                  <a:lnTo>
                    <a:pt x="8759189" y="3449320"/>
                  </a:lnTo>
                  <a:close/>
                  <a:moveTo>
                    <a:pt x="2774950" y="6527800"/>
                  </a:moveTo>
                  <a:cubicBezTo>
                    <a:pt x="2774950" y="6572250"/>
                    <a:pt x="2739390" y="6607810"/>
                    <a:pt x="2694940" y="6607810"/>
                  </a:cubicBezTo>
                  <a:lnTo>
                    <a:pt x="80010" y="6607810"/>
                  </a:lnTo>
                  <a:cubicBezTo>
                    <a:pt x="35560" y="6607810"/>
                    <a:pt x="0" y="6572250"/>
                    <a:pt x="0" y="6527800"/>
                  </a:cubicBezTo>
                  <a:lnTo>
                    <a:pt x="0" y="3912870"/>
                  </a:lnTo>
                  <a:cubicBezTo>
                    <a:pt x="0" y="3868420"/>
                    <a:pt x="35560" y="3832860"/>
                    <a:pt x="80010" y="3832860"/>
                  </a:cubicBezTo>
                  <a:lnTo>
                    <a:pt x="2694940" y="3832860"/>
                  </a:lnTo>
                  <a:cubicBezTo>
                    <a:pt x="2739390" y="3832860"/>
                    <a:pt x="2774950" y="3868420"/>
                    <a:pt x="2774950" y="3912870"/>
                  </a:cubicBezTo>
                  <a:lnTo>
                    <a:pt x="2774950" y="6527800"/>
                  </a:lnTo>
                  <a:close/>
                  <a:moveTo>
                    <a:pt x="5767070" y="6527800"/>
                  </a:moveTo>
                  <a:cubicBezTo>
                    <a:pt x="5767070" y="6572250"/>
                    <a:pt x="5731510" y="6607810"/>
                    <a:pt x="5687060" y="6607810"/>
                  </a:cubicBezTo>
                  <a:lnTo>
                    <a:pt x="3072130" y="6607810"/>
                  </a:lnTo>
                  <a:cubicBezTo>
                    <a:pt x="3027680" y="6607810"/>
                    <a:pt x="2992120" y="6572250"/>
                    <a:pt x="2992120" y="6527800"/>
                  </a:cubicBezTo>
                  <a:lnTo>
                    <a:pt x="2992120" y="3912870"/>
                  </a:lnTo>
                  <a:cubicBezTo>
                    <a:pt x="2992120" y="3868420"/>
                    <a:pt x="3027680" y="3832860"/>
                    <a:pt x="3072130" y="3832860"/>
                  </a:cubicBezTo>
                  <a:lnTo>
                    <a:pt x="5687060" y="3832860"/>
                  </a:lnTo>
                  <a:cubicBezTo>
                    <a:pt x="5731510" y="3832860"/>
                    <a:pt x="5767070" y="3868420"/>
                    <a:pt x="5767070" y="3912870"/>
                  </a:cubicBezTo>
                  <a:lnTo>
                    <a:pt x="5767070" y="6527800"/>
                  </a:lnTo>
                  <a:close/>
                  <a:moveTo>
                    <a:pt x="8759190" y="6527800"/>
                  </a:moveTo>
                  <a:cubicBezTo>
                    <a:pt x="8759190" y="6572250"/>
                    <a:pt x="8723630" y="6607810"/>
                    <a:pt x="8679180" y="6607810"/>
                  </a:cubicBezTo>
                  <a:lnTo>
                    <a:pt x="6064250" y="6607810"/>
                  </a:lnTo>
                  <a:cubicBezTo>
                    <a:pt x="6019800" y="6607810"/>
                    <a:pt x="5984240" y="6572250"/>
                    <a:pt x="5984240" y="6527800"/>
                  </a:cubicBezTo>
                  <a:lnTo>
                    <a:pt x="5984240" y="3912870"/>
                  </a:lnTo>
                  <a:cubicBezTo>
                    <a:pt x="5984240" y="3868420"/>
                    <a:pt x="6019800" y="3832860"/>
                    <a:pt x="6064250" y="3832860"/>
                  </a:cubicBezTo>
                  <a:lnTo>
                    <a:pt x="8679180" y="3832860"/>
                  </a:lnTo>
                  <a:cubicBezTo>
                    <a:pt x="8723630" y="3832860"/>
                    <a:pt x="8759190" y="3868420"/>
                    <a:pt x="8759190" y="3912870"/>
                  </a:cubicBezTo>
                  <a:lnTo>
                    <a:pt x="8759190" y="6527800"/>
                  </a:lnTo>
                  <a:close/>
                </a:path>
              </a:pathLst>
            </a:custGeom>
            <a:solidFill>
              <a:srgbClr val="000000"/>
            </a:solidFill>
          </p:spPr>
        </p:sp>
        <p:sp>
          <p:nvSpPr>
            <p:cNvPr name="Freeform 11" id="11"/>
            <p:cNvSpPr/>
            <p:nvPr/>
          </p:nvSpPr>
          <p:spPr>
            <a:xfrm flipH="false" flipV="false" rot="0">
              <a:off x="176530" y="4008120"/>
              <a:ext cx="2423160" cy="2423160"/>
            </a:xfrm>
            <a:custGeom>
              <a:avLst/>
              <a:gdLst/>
              <a:ahLst/>
              <a:cxnLst/>
              <a:rect r="r" b="b" t="t" l="l"/>
              <a:pathLst>
                <a:path h="2423160" w="2423160">
                  <a:moveTo>
                    <a:pt x="2423160" y="2353310"/>
                  </a:moveTo>
                  <a:cubicBezTo>
                    <a:pt x="2423160" y="2391410"/>
                    <a:pt x="2391410" y="2423160"/>
                    <a:pt x="2353310" y="2423160"/>
                  </a:cubicBezTo>
                  <a:lnTo>
                    <a:pt x="69850" y="2423160"/>
                  </a:lnTo>
                  <a:cubicBezTo>
                    <a:pt x="31750" y="2423160"/>
                    <a:pt x="0" y="2391410"/>
                    <a:pt x="0" y="2353310"/>
                  </a:cubicBezTo>
                  <a:lnTo>
                    <a:pt x="0" y="69850"/>
                  </a:lnTo>
                  <a:cubicBezTo>
                    <a:pt x="0" y="31750"/>
                    <a:pt x="31750" y="0"/>
                    <a:pt x="69850" y="0"/>
                  </a:cubicBezTo>
                  <a:lnTo>
                    <a:pt x="2353310" y="0"/>
                  </a:lnTo>
                  <a:cubicBezTo>
                    <a:pt x="2391410" y="0"/>
                    <a:pt x="2423160" y="31750"/>
                    <a:pt x="2423160" y="69850"/>
                  </a:cubicBezTo>
                  <a:lnTo>
                    <a:pt x="2423160" y="2353310"/>
                  </a:lnTo>
                  <a:close/>
                </a:path>
              </a:pathLst>
            </a:custGeom>
            <a:blipFill>
              <a:blip r:embed="rId4"/>
              <a:stretch>
                <a:fillRect l="-25000" t="0" r="-25000" b="0"/>
              </a:stretch>
            </a:blipFill>
          </p:spPr>
        </p:sp>
        <p:sp>
          <p:nvSpPr>
            <p:cNvPr name="Freeform 12" id="12"/>
            <p:cNvSpPr/>
            <p:nvPr/>
          </p:nvSpPr>
          <p:spPr>
            <a:xfrm flipH="false" flipV="false" rot="0">
              <a:off x="175260" y="160020"/>
              <a:ext cx="8407400" cy="3243580"/>
            </a:xfrm>
            <a:custGeom>
              <a:avLst/>
              <a:gdLst/>
              <a:ahLst/>
              <a:cxnLst/>
              <a:rect r="r" b="b" t="t" l="l"/>
              <a:pathLst>
                <a:path h="3243580" w="8407400">
                  <a:moveTo>
                    <a:pt x="8407400" y="3173730"/>
                  </a:moveTo>
                  <a:cubicBezTo>
                    <a:pt x="8407400" y="3211830"/>
                    <a:pt x="8375650" y="3243580"/>
                    <a:pt x="8337550" y="3243580"/>
                  </a:cubicBezTo>
                  <a:lnTo>
                    <a:pt x="69850" y="3243580"/>
                  </a:lnTo>
                  <a:cubicBezTo>
                    <a:pt x="31750" y="3243580"/>
                    <a:pt x="0" y="3211830"/>
                    <a:pt x="0" y="3173730"/>
                  </a:cubicBezTo>
                  <a:lnTo>
                    <a:pt x="0" y="69850"/>
                  </a:lnTo>
                  <a:cubicBezTo>
                    <a:pt x="0" y="31750"/>
                    <a:pt x="31750" y="0"/>
                    <a:pt x="69850" y="0"/>
                  </a:cubicBezTo>
                  <a:lnTo>
                    <a:pt x="8337550" y="0"/>
                  </a:lnTo>
                  <a:cubicBezTo>
                    <a:pt x="8375650" y="0"/>
                    <a:pt x="8407400" y="31750"/>
                    <a:pt x="8407400" y="69850"/>
                  </a:cubicBezTo>
                  <a:lnTo>
                    <a:pt x="8407400" y="3173730"/>
                  </a:lnTo>
                  <a:close/>
                </a:path>
              </a:pathLst>
            </a:custGeom>
            <a:blipFill>
              <a:blip r:embed="rId5"/>
              <a:stretch>
                <a:fillRect l="0" t="-36400" r="0" b="-36400"/>
              </a:stretch>
            </a:blipFill>
          </p:spPr>
        </p:sp>
        <p:sp>
          <p:nvSpPr>
            <p:cNvPr name="Freeform 13" id="13"/>
            <p:cNvSpPr/>
            <p:nvPr/>
          </p:nvSpPr>
          <p:spPr>
            <a:xfrm flipH="false" flipV="false" rot="0">
              <a:off x="3168650" y="4008120"/>
              <a:ext cx="2423160" cy="2423160"/>
            </a:xfrm>
            <a:custGeom>
              <a:avLst/>
              <a:gdLst/>
              <a:ahLst/>
              <a:cxnLst/>
              <a:rect r="r" b="b" t="t" l="l"/>
              <a:pathLst>
                <a:path h="2423160" w="2423160">
                  <a:moveTo>
                    <a:pt x="2423160" y="2353310"/>
                  </a:moveTo>
                  <a:cubicBezTo>
                    <a:pt x="2423160" y="2391410"/>
                    <a:pt x="2391410" y="2423160"/>
                    <a:pt x="2353310" y="2423160"/>
                  </a:cubicBezTo>
                  <a:lnTo>
                    <a:pt x="69850" y="2423160"/>
                  </a:lnTo>
                  <a:cubicBezTo>
                    <a:pt x="31750" y="2423160"/>
                    <a:pt x="0" y="2391410"/>
                    <a:pt x="0" y="2353310"/>
                  </a:cubicBezTo>
                  <a:lnTo>
                    <a:pt x="0" y="69850"/>
                  </a:lnTo>
                  <a:cubicBezTo>
                    <a:pt x="0" y="31750"/>
                    <a:pt x="31750" y="0"/>
                    <a:pt x="69850" y="0"/>
                  </a:cubicBezTo>
                  <a:lnTo>
                    <a:pt x="2353310" y="0"/>
                  </a:lnTo>
                  <a:cubicBezTo>
                    <a:pt x="2391410" y="0"/>
                    <a:pt x="2423160" y="31750"/>
                    <a:pt x="2423160" y="69850"/>
                  </a:cubicBezTo>
                  <a:lnTo>
                    <a:pt x="2423160" y="2353310"/>
                  </a:lnTo>
                  <a:close/>
                </a:path>
              </a:pathLst>
            </a:custGeom>
            <a:blipFill>
              <a:blip r:embed="rId6"/>
              <a:stretch>
                <a:fillRect l="0" t="-168" r="0" b="-168"/>
              </a:stretch>
            </a:blipFill>
          </p:spPr>
        </p:sp>
        <p:sp>
          <p:nvSpPr>
            <p:cNvPr name="Freeform 14" id="14"/>
            <p:cNvSpPr/>
            <p:nvPr/>
          </p:nvSpPr>
          <p:spPr>
            <a:xfrm flipH="false" flipV="false" rot="0">
              <a:off x="6159500" y="4008120"/>
              <a:ext cx="2423160" cy="2423160"/>
            </a:xfrm>
            <a:custGeom>
              <a:avLst/>
              <a:gdLst/>
              <a:ahLst/>
              <a:cxnLst/>
              <a:rect r="r" b="b" t="t" l="l"/>
              <a:pathLst>
                <a:path h="2423160" w="2423160">
                  <a:moveTo>
                    <a:pt x="2423160" y="2353310"/>
                  </a:moveTo>
                  <a:cubicBezTo>
                    <a:pt x="2423160" y="2391410"/>
                    <a:pt x="2391410" y="2423160"/>
                    <a:pt x="2353310" y="2423160"/>
                  </a:cubicBezTo>
                  <a:lnTo>
                    <a:pt x="69850" y="2423160"/>
                  </a:lnTo>
                  <a:cubicBezTo>
                    <a:pt x="31750" y="2423160"/>
                    <a:pt x="0" y="2391410"/>
                    <a:pt x="0" y="2353310"/>
                  </a:cubicBezTo>
                  <a:lnTo>
                    <a:pt x="0" y="69850"/>
                  </a:lnTo>
                  <a:cubicBezTo>
                    <a:pt x="0" y="31750"/>
                    <a:pt x="31750" y="0"/>
                    <a:pt x="69850" y="0"/>
                  </a:cubicBezTo>
                  <a:lnTo>
                    <a:pt x="2353310" y="0"/>
                  </a:lnTo>
                  <a:cubicBezTo>
                    <a:pt x="2391410" y="0"/>
                    <a:pt x="2423160" y="31750"/>
                    <a:pt x="2423160" y="69850"/>
                  </a:cubicBezTo>
                  <a:lnTo>
                    <a:pt x="2423160" y="2353310"/>
                  </a:lnTo>
                  <a:close/>
                </a:path>
              </a:pathLst>
            </a:custGeom>
            <a:blipFill>
              <a:blip r:embed="rId7"/>
              <a:stretch>
                <a:fillRect l="-25000" t="0" r="-25000" b="0"/>
              </a:stretch>
            </a:blipFill>
          </p:spPr>
        </p:sp>
      </p:grpSp>
      <p:sp>
        <p:nvSpPr>
          <p:cNvPr name="TextBox 15" id="15"/>
          <p:cNvSpPr txBox="true"/>
          <p:nvPr/>
        </p:nvSpPr>
        <p:spPr>
          <a:xfrm rot="-24435">
            <a:off x="1033572" y="1050888"/>
            <a:ext cx="11608103"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Gallery Walk</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714031"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
        <p:nvSpPr>
          <p:cNvPr name="Freeform 9" id="9"/>
          <p:cNvSpPr/>
          <p:nvPr/>
        </p:nvSpPr>
        <p:spPr>
          <a:xfrm flipH="false" flipV="false" rot="0">
            <a:off x="6264905" y="2239556"/>
            <a:ext cx="5758190" cy="8220886"/>
          </a:xfrm>
          <a:custGeom>
            <a:avLst/>
            <a:gdLst/>
            <a:ahLst/>
            <a:cxnLst/>
            <a:rect r="r" b="b" t="t" l="l"/>
            <a:pathLst>
              <a:path h="8220886" w="5758190">
                <a:moveTo>
                  <a:pt x="0" y="0"/>
                </a:moveTo>
                <a:lnTo>
                  <a:pt x="5758190" y="0"/>
                </a:lnTo>
                <a:lnTo>
                  <a:pt x="5758190" y="8220887"/>
                </a:lnTo>
                <a:lnTo>
                  <a:pt x="0" y="8220887"/>
                </a:lnTo>
                <a:lnTo>
                  <a:pt x="0" y="0"/>
                </a:lnTo>
                <a:close/>
              </a:path>
            </a:pathLst>
          </a:custGeom>
          <a:blipFill>
            <a:blip r:embed="rId4"/>
            <a:stretch>
              <a:fillRect l="0" t="0" r="0" b="0"/>
            </a:stretch>
          </a:blipFill>
        </p:spPr>
      </p:sp>
      <p:sp>
        <p:nvSpPr>
          <p:cNvPr name="TextBox 10" id="10"/>
          <p:cNvSpPr txBox="true"/>
          <p:nvPr/>
        </p:nvSpPr>
        <p:spPr>
          <a:xfrm rot="-24435">
            <a:off x="3339948" y="767215"/>
            <a:ext cx="11608103" cy="143110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Planning Your Letter</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574973" y="1885006"/>
            <a:ext cx="15138054" cy="7722870"/>
          </a:xfrm>
          <a:prstGeom prst="rect">
            <a:avLst/>
          </a:prstGeom>
        </p:spPr>
        <p:txBody>
          <a:bodyPr anchor="t" rtlCol="false" tIns="0" lIns="0" bIns="0" rIns="0">
            <a:spAutoFit/>
          </a:bodyPr>
          <a:lstStyle/>
          <a:p>
            <a:pPr>
              <a:lnSpc>
                <a:spcPts val="3919"/>
              </a:lnSpc>
            </a:pPr>
          </a:p>
          <a:p>
            <a:pPr marL="604519" indent="-302260" lvl="1">
              <a:lnSpc>
                <a:spcPts val="3919"/>
              </a:lnSpc>
              <a:buFont typeface="Arial"/>
              <a:buChar char="•"/>
            </a:pPr>
            <a:r>
              <a:rPr lang="en-US" sz="2799">
                <a:solidFill>
                  <a:srgbClr val="000000"/>
                </a:solidFill>
                <a:latin typeface="AktivGrotesk-Regular"/>
              </a:rPr>
              <a:t>Stronger Together</a:t>
            </a:r>
          </a:p>
          <a:p>
            <a:pPr>
              <a:lnSpc>
                <a:spcPts val="3919"/>
              </a:lnSpc>
            </a:pPr>
          </a:p>
          <a:p>
            <a:pPr marL="604519" indent="-302260" lvl="1">
              <a:lnSpc>
                <a:spcPts val="3919"/>
              </a:lnSpc>
              <a:buFont typeface="Arial"/>
              <a:buChar char="•"/>
            </a:pPr>
            <a:r>
              <a:rPr lang="en-US" sz="2799">
                <a:solidFill>
                  <a:srgbClr val="000000"/>
                </a:solidFill>
                <a:latin typeface="AktivGrotesk-Regular"/>
              </a:rPr>
              <a:t>Big Impact</a:t>
            </a:r>
          </a:p>
          <a:p>
            <a:pPr>
              <a:lnSpc>
                <a:spcPts val="3919"/>
              </a:lnSpc>
            </a:pPr>
          </a:p>
          <a:p>
            <a:pPr marL="604519" indent="-302260" lvl="1">
              <a:lnSpc>
                <a:spcPts val="3919"/>
              </a:lnSpc>
              <a:buFont typeface="Arial"/>
              <a:buChar char="•"/>
            </a:pPr>
            <a:r>
              <a:rPr lang="en-US" sz="2799">
                <a:solidFill>
                  <a:srgbClr val="000000"/>
                </a:solidFill>
                <a:latin typeface="AktivGrotesk-Regular"/>
              </a:rPr>
              <a:t>Fresh Ideas</a:t>
            </a:r>
          </a:p>
          <a:p>
            <a:pPr>
              <a:lnSpc>
                <a:spcPts val="3919"/>
              </a:lnSpc>
            </a:pPr>
          </a:p>
          <a:p>
            <a:pPr marL="604519" indent="-302260" lvl="1">
              <a:lnSpc>
                <a:spcPts val="3919"/>
              </a:lnSpc>
              <a:buFont typeface="Arial"/>
              <a:buChar char="•"/>
            </a:pPr>
            <a:r>
              <a:rPr lang="en-US" sz="2799">
                <a:solidFill>
                  <a:srgbClr val="000000"/>
                </a:solidFill>
                <a:latin typeface="AktivGrotesk-Regular"/>
              </a:rPr>
              <a:t>Get Heard</a:t>
            </a:r>
          </a:p>
          <a:p>
            <a:pPr>
              <a:lnSpc>
                <a:spcPts val="3919"/>
              </a:lnSpc>
            </a:pPr>
          </a:p>
          <a:p>
            <a:pPr marL="604519" indent="-302260" lvl="1">
              <a:lnSpc>
                <a:spcPts val="3919"/>
              </a:lnSpc>
              <a:buFont typeface="Arial"/>
              <a:buChar char="•"/>
            </a:pPr>
            <a:r>
              <a:rPr lang="en-US" sz="2799">
                <a:solidFill>
                  <a:srgbClr val="000000"/>
                </a:solidFill>
                <a:latin typeface="AktivGrotesk-Regular"/>
              </a:rPr>
              <a:t>Feel Empowered</a:t>
            </a:r>
          </a:p>
          <a:p>
            <a:pPr>
              <a:lnSpc>
                <a:spcPts val="3919"/>
              </a:lnSpc>
            </a:pPr>
          </a:p>
          <a:p>
            <a:pPr>
              <a:lnSpc>
                <a:spcPts val="3919"/>
              </a:lnSpc>
            </a:pPr>
            <a:r>
              <a:rPr lang="en-US" sz="2799">
                <a:solidFill>
                  <a:srgbClr val="000000"/>
                </a:solidFill>
                <a:latin typeface="AktivGrotesk-Regular"/>
              </a:rPr>
              <a:t>Using our voices together can make a</a:t>
            </a:r>
            <a:r>
              <a:rPr lang="en-US" sz="2799" u="sng">
                <a:solidFill>
                  <a:srgbClr val="000000"/>
                </a:solidFill>
                <a:latin typeface="AktivGrotesk-Regular"/>
              </a:rPr>
              <a:t> world of difference</a:t>
            </a:r>
            <a:r>
              <a:rPr lang="en-US" sz="2799">
                <a:solidFill>
                  <a:srgbClr val="000000"/>
                </a:solidFill>
                <a:latin typeface="AktivGrotesk-Regular"/>
              </a:rPr>
              <a:t>, and it shows that </a:t>
            </a:r>
            <a:r>
              <a:rPr lang="en-US" sz="2799" u="sng">
                <a:solidFill>
                  <a:srgbClr val="000000"/>
                </a:solidFill>
                <a:latin typeface="AktivGrotesk-Regular"/>
              </a:rPr>
              <a:t>we care</a:t>
            </a:r>
            <a:r>
              <a:rPr lang="en-US" sz="2799">
                <a:solidFill>
                  <a:srgbClr val="000000"/>
                </a:solidFill>
                <a:latin typeface="AktivGrotesk-Regular"/>
              </a:rPr>
              <a:t> about making our </a:t>
            </a:r>
            <a:r>
              <a:rPr lang="en-US" sz="2799" u="sng">
                <a:solidFill>
                  <a:srgbClr val="000000"/>
                </a:solidFill>
                <a:latin typeface="AktivGrotesk-Regular"/>
              </a:rPr>
              <a:t>communities better and safer for everyone.</a:t>
            </a:r>
            <a:r>
              <a:rPr lang="en-US" sz="2799">
                <a:solidFill>
                  <a:srgbClr val="000000"/>
                </a:solidFill>
                <a:latin typeface="AktivGrotesk-Regular"/>
              </a:rPr>
              <a:t> </a:t>
            </a:r>
          </a:p>
          <a:p>
            <a:pPr>
              <a:lnSpc>
                <a:spcPts val="3919"/>
              </a:lnSpc>
            </a:pPr>
          </a:p>
          <a:p>
            <a:pPr algn="ctr">
              <a:lnSpc>
                <a:spcPts val="2800"/>
              </a:lnSpc>
            </a:pPr>
          </a:p>
          <a:p>
            <a:pPr algn="ctr">
              <a:lnSpc>
                <a:spcPts val="1540"/>
              </a:lnSpc>
            </a:pPr>
          </a:p>
          <a:p>
            <a:pPr algn="ctr">
              <a:lnSpc>
                <a:spcPts val="1540"/>
              </a:lnSpc>
            </a:pPr>
          </a:p>
        </p:txBody>
      </p:sp>
      <p:sp>
        <p:nvSpPr>
          <p:cNvPr name="Freeform 9" id="9"/>
          <p:cNvSpPr/>
          <p:nvPr/>
        </p:nvSpPr>
        <p:spPr>
          <a:xfrm flipH="false" flipV="false" rot="0">
            <a:off x="15629430"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
        <p:nvSpPr>
          <p:cNvPr name="TextBox 10" id="10"/>
          <p:cNvSpPr txBox="true"/>
          <p:nvPr/>
        </p:nvSpPr>
        <p:spPr>
          <a:xfrm rot="-24435">
            <a:off x="1582318" y="962972"/>
            <a:ext cx="14779321" cy="974295"/>
          </a:xfrm>
          <a:prstGeom prst="rect">
            <a:avLst/>
          </a:prstGeom>
        </p:spPr>
        <p:txBody>
          <a:bodyPr anchor="t" rtlCol="false" tIns="0" lIns="0" bIns="0" rIns="0">
            <a:spAutoFit/>
          </a:bodyPr>
          <a:lstStyle/>
          <a:p>
            <a:pPr>
              <a:lnSpc>
                <a:spcPts val="6497"/>
              </a:lnSpc>
            </a:pPr>
            <a:r>
              <a:rPr lang="en-US" sz="6370">
                <a:solidFill>
                  <a:srgbClr val="000000"/>
                </a:solidFill>
                <a:latin typeface="Platform"/>
              </a:rPr>
              <a:t>The Importance of Peer Power</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918766" y="3619208"/>
            <a:ext cx="16320691" cy="26312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Amplifying Voices</a:t>
            </a:r>
          </a:p>
          <a:p>
            <a:pP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547443" y="4947687"/>
            <a:ext cx="13193114" cy="3670300"/>
          </a:xfrm>
          <a:prstGeom prst="rect">
            <a:avLst/>
          </a:prstGeom>
        </p:spPr>
        <p:txBody>
          <a:bodyPr anchor="t" rtlCol="false" tIns="0" lIns="0" bIns="0" rIns="0">
            <a:spAutoFit/>
          </a:bodyPr>
          <a:lstStyle/>
          <a:p>
            <a:pPr algn="ctr">
              <a:lnSpc>
                <a:spcPts val="5179"/>
              </a:lnSpc>
            </a:pPr>
            <a:r>
              <a:rPr lang="en-US" sz="3699">
                <a:solidFill>
                  <a:srgbClr val="000000"/>
                </a:solidFill>
                <a:latin typeface="AktivGrotesk-Regular"/>
              </a:rPr>
              <a:t>Create a podcast episode that raises awareness of youth violence or offensive weapons, encourages dialogue, and promotes positive change in their communities. </a:t>
            </a:r>
          </a:p>
          <a:p>
            <a:pPr algn="ctr">
              <a:lnSpc>
                <a:spcPts val="5179"/>
              </a:lnSpc>
            </a:pPr>
          </a:p>
          <a:p>
            <a:pPr algn="ctr">
              <a:lnSpc>
                <a:spcPts val="3919"/>
              </a:lnSpc>
            </a:pPr>
          </a:p>
          <a:p>
            <a:pPr algn="ctr">
              <a:lnSpc>
                <a:spcPts val="3919"/>
              </a:lnSpc>
            </a:pPr>
          </a:p>
        </p:txBody>
      </p:sp>
      <p:sp>
        <p:nvSpPr>
          <p:cNvPr name="Freeform 10" id="10"/>
          <p:cNvSpPr/>
          <p:nvPr/>
        </p:nvSpPr>
        <p:spPr>
          <a:xfrm flipH="false" flipV="false" rot="0">
            <a:off x="15081340" y="8570417"/>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2039758" y="-754758"/>
            <a:ext cx="12532172" cy="12446918"/>
            <a:chOff x="0" y="0"/>
            <a:chExt cx="3300654" cy="3278201"/>
          </a:xfrm>
        </p:grpSpPr>
        <p:sp>
          <p:nvSpPr>
            <p:cNvPr name="Freeform 3" id="3"/>
            <p:cNvSpPr/>
            <p:nvPr/>
          </p:nvSpPr>
          <p:spPr>
            <a:xfrm flipH="false" flipV="false" rot="0">
              <a:off x="0" y="0"/>
              <a:ext cx="3300654" cy="3278201"/>
            </a:xfrm>
            <a:custGeom>
              <a:avLst/>
              <a:gdLst/>
              <a:ahLst/>
              <a:cxnLst/>
              <a:rect r="r" b="b" t="t" l="l"/>
              <a:pathLst>
                <a:path h="3278201" w="3300654">
                  <a:moveTo>
                    <a:pt x="0" y="0"/>
                  </a:moveTo>
                  <a:lnTo>
                    <a:pt x="3300654" y="0"/>
                  </a:lnTo>
                  <a:lnTo>
                    <a:pt x="3300654" y="3278201"/>
                  </a:lnTo>
                  <a:lnTo>
                    <a:pt x="0" y="3278201"/>
                  </a:lnTo>
                  <a:close/>
                </a:path>
              </a:pathLst>
            </a:custGeom>
            <a:solidFill>
              <a:srgbClr val="F26522"/>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6175703" y="925830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grpSp>
        <p:nvGrpSpPr>
          <p:cNvPr name="Group 6" id="6"/>
          <p:cNvGrpSpPr>
            <a:grpSpLocks noChangeAspect="true"/>
          </p:cNvGrpSpPr>
          <p:nvPr/>
        </p:nvGrpSpPr>
        <p:grpSpPr>
          <a:xfrm rot="0">
            <a:off x="2999560" y="291480"/>
            <a:ext cx="12982086" cy="8775112"/>
            <a:chOff x="0" y="0"/>
            <a:chExt cx="5843270" cy="3949700"/>
          </a:xfrm>
        </p:grpSpPr>
        <p:sp>
          <p:nvSpPr>
            <p:cNvPr name="Freeform 7" id="7">
              <a:hlinkClick r:id="rId4" tooltip="https://soundcloud.com/youthlink-scotland/imagine-a-man-podcast-royston-youth-action"/>
            </p:cNvPr>
            <p:cNvSpPr/>
            <p:nvPr/>
          </p:nvSpPr>
          <p:spPr>
            <a:xfrm flipH="false" flipV="false" rot="0">
              <a:off x="35560" y="30480"/>
              <a:ext cx="5795010" cy="3901440"/>
            </a:xfrm>
            <a:custGeom>
              <a:avLst/>
              <a:gdLst/>
              <a:ahLst/>
              <a:cxnLst/>
              <a:rect r="r" b="b" t="t" l="l"/>
              <a:pathLst>
                <a:path h="3901440" w="5795010">
                  <a:moveTo>
                    <a:pt x="5795010" y="3901440"/>
                  </a:moveTo>
                  <a:lnTo>
                    <a:pt x="0" y="3901440"/>
                  </a:lnTo>
                  <a:lnTo>
                    <a:pt x="0" y="0"/>
                  </a:lnTo>
                  <a:lnTo>
                    <a:pt x="5795010" y="0"/>
                  </a:lnTo>
                  <a:lnTo>
                    <a:pt x="5795010" y="3901440"/>
                  </a:lnTo>
                  <a:lnTo>
                    <a:pt x="5795010" y="3901440"/>
                  </a:lnTo>
                  <a:close/>
                </a:path>
              </a:pathLst>
            </a:custGeom>
            <a:blipFill>
              <a:blip r:embed="rId5"/>
              <a:stretch>
                <a:fillRect l="0" t="-38616" r="0" b="-59430"/>
              </a:stretch>
            </a:blipFill>
          </p:spPr>
        </p:sp>
        <p:sp>
          <p:nvSpPr>
            <p:cNvPr name="Freeform 8" id="8">
              <a:hlinkClick r:id="rId6" tooltip="https://soundcloud.com/youthlink-scotland/imagine-a-man-podcast-royston-youth-action"/>
            </p:cNvPr>
            <p:cNvSpPr/>
            <p:nvPr/>
          </p:nvSpPr>
          <p:spPr>
            <a:xfrm flipH="false" flipV="false" rot="0">
              <a:off x="0" y="0"/>
              <a:ext cx="5843270" cy="3949700"/>
            </a:xfrm>
            <a:custGeom>
              <a:avLst/>
              <a:gdLst/>
              <a:ahLst/>
              <a:cxnLst/>
              <a:rect r="r" b="b" t="t" l="l"/>
              <a:pathLst>
                <a:path h="3949700" w="5843270">
                  <a:moveTo>
                    <a:pt x="5843270" y="3949700"/>
                  </a:moveTo>
                  <a:lnTo>
                    <a:pt x="0" y="3949700"/>
                  </a:lnTo>
                  <a:lnTo>
                    <a:pt x="0" y="0"/>
                  </a:lnTo>
                  <a:lnTo>
                    <a:pt x="5843270" y="0"/>
                  </a:lnTo>
                  <a:lnTo>
                    <a:pt x="5843270" y="3949700"/>
                  </a:lnTo>
                  <a:close/>
                </a:path>
              </a:pathLst>
            </a:custGeom>
            <a:blipFill>
              <a:blip r:embed="rId7"/>
              <a:stretch>
                <a:fillRect l="0" t="-238" r="0" b="-238"/>
              </a:stretch>
            </a:blipFill>
          </p:spPr>
        </p:sp>
      </p:grpSp>
      <p:sp>
        <p:nvSpPr>
          <p:cNvPr name="TextBox 9" id="9"/>
          <p:cNvSpPr txBox="true"/>
          <p:nvPr/>
        </p:nvSpPr>
        <p:spPr>
          <a:xfrm rot="12542">
            <a:off x="3000624" y="8944689"/>
            <a:ext cx="11497304" cy="747395"/>
          </a:xfrm>
          <a:prstGeom prst="rect">
            <a:avLst/>
          </a:prstGeom>
        </p:spPr>
        <p:txBody>
          <a:bodyPr anchor="t" rtlCol="false" tIns="0" lIns="0" bIns="0" rIns="0">
            <a:spAutoFit/>
          </a:bodyPr>
          <a:lstStyle/>
          <a:p>
            <a:pPr>
              <a:lnSpc>
                <a:spcPts val="5439"/>
              </a:lnSpc>
            </a:pPr>
            <a:r>
              <a:rPr lang="en-US" sz="3999">
                <a:solidFill>
                  <a:srgbClr val="000000"/>
                </a:solidFill>
                <a:latin typeface="AktivGrotesk-Medium"/>
              </a:rPr>
              <a:t>Royston Youth Action Podcast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500548"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
        <p:nvSpPr>
          <p:cNvPr name="Freeform 9" id="9"/>
          <p:cNvSpPr/>
          <p:nvPr/>
        </p:nvSpPr>
        <p:spPr>
          <a:xfrm flipH="false" flipV="false" rot="0">
            <a:off x="5486400" y="3055343"/>
            <a:ext cx="7315200" cy="2088157"/>
          </a:xfrm>
          <a:custGeom>
            <a:avLst/>
            <a:gdLst/>
            <a:ahLst/>
            <a:cxnLst/>
            <a:rect r="r" b="b" t="t" l="l"/>
            <a:pathLst>
              <a:path h="2088157" w="7315200">
                <a:moveTo>
                  <a:pt x="0" y="0"/>
                </a:moveTo>
                <a:lnTo>
                  <a:pt x="7315200" y="0"/>
                </a:lnTo>
                <a:lnTo>
                  <a:pt x="7315200" y="2088157"/>
                </a:lnTo>
                <a:lnTo>
                  <a:pt x="0" y="20881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1196257" y="6583918"/>
            <a:ext cx="4079513" cy="3253412"/>
          </a:xfrm>
          <a:custGeom>
            <a:avLst/>
            <a:gdLst/>
            <a:ahLst/>
            <a:cxnLst/>
            <a:rect r="r" b="b" t="t" l="l"/>
            <a:pathLst>
              <a:path h="3253412" w="4079513">
                <a:moveTo>
                  <a:pt x="0" y="0"/>
                </a:moveTo>
                <a:lnTo>
                  <a:pt x="4079513" y="0"/>
                </a:lnTo>
                <a:lnTo>
                  <a:pt x="4079513" y="3253412"/>
                </a:lnTo>
                <a:lnTo>
                  <a:pt x="0" y="3253412"/>
                </a:lnTo>
                <a:lnTo>
                  <a:pt x="0" y="0"/>
                </a:lnTo>
                <a:close/>
              </a:path>
            </a:pathLst>
          </a:custGeom>
          <a:blipFill>
            <a:blip r:embed="rId6"/>
            <a:stretch>
              <a:fillRect l="0" t="0" r="0" b="0"/>
            </a:stretch>
          </a:blipFill>
        </p:spPr>
      </p:sp>
      <p:sp>
        <p:nvSpPr>
          <p:cNvPr name="TextBox 11" id="11"/>
          <p:cNvSpPr txBox="true"/>
          <p:nvPr/>
        </p:nvSpPr>
        <p:spPr>
          <a:xfrm rot="0">
            <a:off x="1574973" y="1580920"/>
            <a:ext cx="15138054" cy="1275083"/>
          </a:xfrm>
          <a:prstGeom prst="rect">
            <a:avLst/>
          </a:prstGeom>
        </p:spPr>
        <p:txBody>
          <a:bodyPr anchor="t" rtlCol="false" tIns="0" lIns="0" bIns="0" rIns="0">
            <a:spAutoFit/>
          </a:bodyPr>
          <a:lstStyle/>
          <a:p>
            <a:pPr algn="ctr">
              <a:lnSpc>
                <a:spcPts val="9519"/>
              </a:lnSpc>
            </a:pPr>
            <a:r>
              <a:rPr lang="en-US" sz="6799">
                <a:solidFill>
                  <a:srgbClr val="000000"/>
                </a:solidFill>
                <a:latin typeface="AktivGrotesk-Regular"/>
              </a:rPr>
              <a:t>What is the goal of your podcast?</a:t>
            </a:r>
          </a:p>
        </p:txBody>
      </p:sp>
      <p:sp>
        <p:nvSpPr>
          <p:cNvPr name="TextBox 12" id="12"/>
          <p:cNvSpPr txBox="true"/>
          <p:nvPr/>
        </p:nvSpPr>
        <p:spPr>
          <a:xfrm rot="0">
            <a:off x="1364541" y="4245187"/>
            <a:ext cx="4121859" cy="2457450"/>
          </a:xfrm>
          <a:prstGeom prst="rect">
            <a:avLst/>
          </a:prstGeom>
        </p:spPr>
        <p:txBody>
          <a:bodyPr anchor="t" rtlCol="false" tIns="0" lIns="0" bIns="0" rIns="0">
            <a:spAutoFit/>
          </a:bodyPr>
          <a:lstStyle/>
          <a:p>
            <a:pPr algn="ctr">
              <a:lnSpc>
                <a:spcPts val="6300"/>
              </a:lnSpc>
            </a:pPr>
            <a:r>
              <a:rPr lang="en-US" sz="4500">
                <a:solidFill>
                  <a:srgbClr val="000000"/>
                </a:solidFill>
                <a:latin typeface="AktivGrotesk-Regular"/>
              </a:rPr>
              <a:t>Raise the awareness of an issue.</a:t>
            </a:r>
          </a:p>
        </p:txBody>
      </p:sp>
      <p:sp>
        <p:nvSpPr>
          <p:cNvPr name="TextBox 13" id="13"/>
          <p:cNvSpPr txBox="true"/>
          <p:nvPr/>
        </p:nvSpPr>
        <p:spPr>
          <a:xfrm rot="0">
            <a:off x="6825504" y="5356069"/>
            <a:ext cx="4636993" cy="2447925"/>
          </a:xfrm>
          <a:prstGeom prst="rect">
            <a:avLst/>
          </a:prstGeom>
        </p:spPr>
        <p:txBody>
          <a:bodyPr anchor="t" rtlCol="false" tIns="0" lIns="0" bIns="0" rIns="0">
            <a:spAutoFit/>
          </a:bodyPr>
          <a:lstStyle/>
          <a:p>
            <a:pPr algn="ctr">
              <a:lnSpc>
                <a:spcPts val="6299"/>
              </a:lnSpc>
            </a:pPr>
            <a:r>
              <a:rPr lang="en-US" sz="4500">
                <a:solidFill>
                  <a:srgbClr val="000000"/>
                </a:solidFill>
                <a:latin typeface="AktivGrotesk-Regular"/>
              </a:rPr>
              <a:t>Inspire others to take positive action.</a:t>
            </a:r>
          </a:p>
        </p:txBody>
      </p:sp>
      <p:sp>
        <p:nvSpPr>
          <p:cNvPr name="TextBox 14" id="14"/>
          <p:cNvSpPr txBox="true"/>
          <p:nvPr/>
        </p:nvSpPr>
        <p:spPr>
          <a:xfrm rot="0">
            <a:off x="12076034" y="4031147"/>
            <a:ext cx="4636993" cy="1647825"/>
          </a:xfrm>
          <a:prstGeom prst="rect">
            <a:avLst/>
          </a:prstGeom>
        </p:spPr>
        <p:txBody>
          <a:bodyPr anchor="t" rtlCol="false" tIns="0" lIns="0" bIns="0" rIns="0">
            <a:spAutoFit/>
          </a:bodyPr>
          <a:lstStyle/>
          <a:p>
            <a:pPr algn="ctr">
              <a:lnSpc>
                <a:spcPts val="6299"/>
              </a:lnSpc>
            </a:pPr>
            <a:r>
              <a:rPr lang="en-US" sz="4500">
                <a:solidFill>
                  <a:srgbClr val="000000"/>
                </a:solidFill>
                <a:latin typeface="AktivGrotesk-Regular"/>
              </a:rPr>
              <a:t>Promote dialogue.</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629430"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grpSp>
        <p:nvGrpSpPr>
          <p:cNvPr name="Group 9" id="9"/>
          <p:cNvGrpSpPr/>
          <p:nvPr/>
        </p:nvGrpSpPr>
        <p:grpSpPr>
          <a:xfrm rot="0">
            <a:off x="3408599" y="2808911"/>
            <a:ext cx="10625793" cy="6894972"/>
            <a:chOff x="0" y="0"/>
            <a:chExt cx="2798563" cy="1815960"/>
          </a:xfrm>
        </p:grpSpPr>
        <p:sp>
          <p:nvSpPr>
            <p:cNvPr name="Freeform 10" id="10"/>
            <p:cNvSpPr/>
            <p:nvPr/>
          </p:nvSpPr>
          <p:spPr>
            <a:xfrm flipH="false" flipV="false" rot="0">
              <a:off x="0" y="0"/>
              <a:ext cx="2798563" cy="1815960"/>
            </a:xfrm>
            <a:custGeom>
              <a:avLst/>
              <a:gdLst/>
              <a:ahLst/>
              <a:cxnLst/>
              <a:rect r="r" b="b" t="t" l="l"/>
              <a:pathLst>
                <a:path h="1815960" w="2798563">
                  <a:moveTo>
                    <a:pt x="37158" y="0"/>
                  </a:moveTo>
                  <a:lnTo>
                    <a:pt x="2761405" y="0"/>
                  </a:lnTo>
                  <a:cubicBezTo>
                    <a:pt x="2771260" y="0"/>
                    <a:pt x="2780711" y="3915"/>
                    <a:pt x="2787679" y="10883"/>
                  </a:cubicBezTo>
                  <a:cubicBezTo>
                    <a:pt x="2794648" y="17852"/>
                    <a:pt x="2798563" y="27303"/>
                    <a:pt x="2798563" y="37158"/>
                  </a:cubicBezTo>
                  <a:lnTo>
                    <a:pt x="2798563" y="1778801"/>
                  </a:lnTo>
                  <a:cubicBezTo>
                    <a:pt x="2798563" y="1788656"/>
                    <a:pt x="2794648" y="1798108"/>
                    <a:pt x="2787679" y="1805076"/>
                  </a:cubicBezTo>
                  <a:cubicBezTo>
                    <a:pt x="2780711" y="1812045"/>
                    <a:pt x="2771260" y="1815960"/>
                    <a:pt x="2761405" y="1815960"/>
                  </a:cubicBezTo>
                  <a:lnTo>
                    <a:pt x="37158" y="1815960"/>
                  </a:lnTo>
                  <a:cubicBezTo>
                    <a:pt x="27303" y="1815960"/>
                    <a:pt x="17852" y="1812045"/>
                    <a:pt x="10883" y="1805076"/>
                  </a:cubicBezTo>
                  <a:cubicBezTo>
                    <a:pt x="3915" y="1798108"/>
                    <a:pt x="0" y="1788656"/>
                    <a:pt x="0" y="1778801"/>
                  </a:cubicBezTo>
                  <a:lnTo>
                    <a:pt x="0" y="37158"/>
                  </a:lnTo>
                  <a:cubicBezTo>
                    <a:pt x="0" y="27303"/>
                    <a:pt x="3915" y="17852"/>
                    <a:pt x="10883" y="10883"/>
                  </a:cubicBezTo>
                  <a:cubicBezTo>
                    <a:pt x="17852" y="3915"/>
                    <a:pt x="27303" y="0"/>
                    <a:pt x="37158" y="0"/>
                  </a:cubicBezTo>
                  <a:close/>
                </a:path>
              </a:pathLst>
            </a:custGeom>
            <a:solidFill>
              <a:srgbClr val="34AFC0"/>
            </a:solidFill>
          </p:spPr>
        </p:sp>
        <p:sp>
          <p:nvSpPr>
            <p:cNvPr name="TextBox 11" id="11"/>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12" id="12"/>
          <p:cNvGrpSpPr>
            <a:grpSpLocks noChangeAspect="true"/>
          </p:cNvGrpSpPr>
          <p:nvPr/>
        </p:nvGrpSpPr>
        <p:grpSpPr>
          <a:xfrm rot="0">
            <a:off x="3813251" y="3013340"/>
            <a:ext cx="1780181" cy="2156460"/>
            <a:chOff x="0" y="0"/>
            <a:chExt cx="2769870" cy="3355340"/>
          </a:xfrm>
        </p:grpSpPr>
        <p:sp>
          <p:nvSpPr>
            <p:cNvPr name="Freeform 13" id="13"/>
            <p:cNvSpPr/>
            <p:nvPr/>
          </p:nvSpPr>
          <p:spPr>
            <a:xfrm flipH="false" flipV="false" rot="0">
              <a:off x="0" y="0"/>
              <a:ext cx="2769870" cy="3355340"/>
            </a:xfrm>
            <a:custGeom>
              <a:avLst/>
              <a:gdLst/>
              <a:ahLst/>
              <a:cxnLst/>
              <a:rect r="r" b="b" t="t" l="l"/>
              <a:pathLst>
                <a:path h="3355340" w="2769870">
                  <a:moveTo>
                    <a:pt x="1399540" y="1243330"/>
                  </a:moveTo>
                  <a:lnTo>
                    <a:pt x="839470" y="0"/>
                  </a:lnTo>
                  <a:lnTo>
                    <a:pt x="0" y="0"/>
                  </a:lnTo>
                  <a:lnTo>
                    <a:pt x="995680" y="2087880"/>
                  </a:lnTo>
                  <a:lnTo>
                    <a:pt x="995680" y="3355340"/>
                  </a:lnTo>
                  <a:lnTo>
                    <a:pt x="1779270" y="3355340"/>
                  </a:lnTo>
                  <a:lnTo>
                    <a:pt x="1779270" y="2087880"/>
                  </a:lnTo>
                  <a:lnTo>
                    <a:pt x="2769870" y="0"/>
                  </a:lnTo>
                  <a:lnTo>
                    <a:pt x="1957070" y="0"/>
                  </a:lnTo>
                  <a:close/>
                </a:path>
              </a:pathLst>
            </a:custGeom>
            <a:blipFill>
              <a:blip r:embed="rId4"/>
              <a:stretch>
                <a:fillRect l="0" t="-1447" r="-420048" b="-184755"/>
              </a:stretch>
            </a:blipFill>
          </p:spPr>
        </p:sp>
      </p:grpSp>
      <p:grpSp>
        <p:nvGrpSpPr>
          <p:cNvPr name="Group 14" id="14"/>
          <p:cNvGrpSpPr>
            <a:grpSpLocks noChangeAspect="true"/>
          </p:cNvGrpSpPr>
          <p:nvPr/>
        </p:nvGrpSpPr>
        <p:grpSpPr>
          <a:xfrm rot="0">
            <a:off x="5921367" y="3026491"/>
            <a:ext cx="1720478" cy="2130160"/>
            <a:chOff x="0" y="0"/>
            <a:chExt cx="4730750" cy="5857240"/>
          </a:xfrm>
        </p:grpSpPr>
        <p:sp>
          <p:nvSpPr>
            <p:cNvPr name="Freeform 15" id="15"/>
            <p:cNvSpPr/>
            <p:nvPr/>
          </p:nvSpPr>
          <p:spPr>
            <a:xfrm flipH="false" flipV="false" rot="0">
              <a:off x="0" y="0"/>
              <a:ext cx="4732020" cy="5857240"/>
            </a:xfrm>
            <a:custGeom>
              <a:avLst/>
              <a:gdLst/>
              <a:ahLst/>
              <a:cxnLst/>
              <a:rect r="r" b="b" t="t" l="l"/>
              <a:pathLst>
                <a:path h="5857240" w="4732020">
                  <a:moveTo>
                    <a:pt x="2322830" y="5857240"/>
                  </a:moveTo>
                  <a:cubicBezTo>
                    <a:pt x="1563370" y="5857240"/>
                    <a:pt x="985520" y="5591810"/>
                    <a:pt x="591820" y="5060950"/>
                  </a:cubicBezTo>
                  <a:cubicBezTo>
                    <a:pt x="196850" y="4530090"/>
                    <a:pt x="0" y="3788410"/>
                    <a:pt x="0" y="2835910"/>
                  </a:cubicBezTo>
                  <a:cubicBezTo>
                    <a:pt x="0" y="1882140"/>
                    <a:pt x="212090" y="1172210"/>
                    <a:pt x="635000" y="703580"/>
                  </a:cubicBezTo>
                  <a:cubicBezTo>
                    <a:pt x="1057910" y="234950"/>
                    <a:pt x="1635760" y="0"/>
                    <a:pt x="2369820" y="0"/>
                  </a:cubicBezTo>
                  <a:cubicBezTo>
                    <a:pt x="3103880" y="0"/>
                    <a:pt x="3680460" y="232410"/>
                    <a:pt x="4100830" y="698500"/>
                  </a:cubicBezTo>
                  <a:cubicBezTo>
                    <a:pt x="4521200" y="1164590"/>
                    <a:pt x="4732020" y="1906270"/>
                    <a:pt x="4732020" y="2924810"/>
                  </a:cubicBezTo>
                  <a:cubicBezTo>
                    <a:pt x="4732020" y="3943350"/>
                    <a:pt x="4519930" y="4686300"/>
                    <a:pt x="4097020" y="5154930"/>
                  </a:cubicBezTo>
                  <a:cubicBezTo>
                    <a:pt x="3674110" y="5623560"/>
                    <a:pt x="3082290" y="5857240"/>
                    <a:pt x="2322830" y="5857240"/>
                  </a:cubicBezTo>
                  <a:close/>
                  <a:moveTo>
                    <a:pt x="1605280" y="2623820"/>
                  </a:moveTo>
                  <a:lnTo>
                    <a:pt x="1605280" y="3346450"/>
                  </a:lnTo>
                  <a:cubicBezTo>
                    <a:pt x="1605280" y="3872230"/>
                    <a:pt x="1609090" y="4243070"/>
                    <a:pt x="1616710" y="4458970"/>
                  </a:cubicBezTo>
                  <a:cubicBezTo>
                    <a:pt x="1624330" y="4676140"/>
                    <a:pt x="1652270" y="4900930"/>
                    <a:pt x="1699260" y="5133340"/>
                  </a:cubicBezTo>
                  <a:cubicBezTo>
                    <a:pt x="1746250" y="5365750"/>
                    <a:pt x="1822450" y="5516880"/>
                    <a:pt x="1926590" y="5584190"/>
                  </a:cubicBezTo>
                  <a:cubicBezTo>
                    <a:pt x="2030730" y="5651500"/>
                    <a:pt x="2153920" y="5685790"/>
                    <a:pt x="2294890" y="5685790"/>
                  </a:cubicBezTo>
                  <a:cubicBezTo>
                    <a:pt x="2435860" y="5685790"/>
                    <a:pt x="2541270" y="5678170"/>
                    <a:pt x="2612390" y="5661660"/>
                  </a:cubicBezTo>
                  <a:cubicBezTo>
                    <a:pt x="2683510" y="5645150"/>
                    <a:pt x="2745740" y="5612130"/>
                    <a:pt x="2800350" y="5560060"/>
                  </a:cubicBezTo>
                  <a:cubicBezTo>
                    <a:pt x="2854960" y="5509260"/>
                    <a:pt x="2900680" y="5457190"/>
                    <a:pt x="2937510" y="5405120"/>
                  </a:cubicBezTo>
                  <a:cubicBezTo>
                    <a:pt x="2974340" y="5354320"/>
                    <a:pt x="3003550" y="5274310"/>
                    <a:pt x="3027680" y="5165090"/>
                  </a:cubicBezTo>
                  <a:cubicBezTo>
                    <a:pt x="3050540" y="5057140"/>
                    <a:pt x="3070860" y="4956810"/>
                    <a:pt x="3086100" y="4864100"/>
                  </a:cubicBezTo>
                  <a:cubicBezTo>
                    <a:pt x="3101340" y="4772660"/>
                    <a:pt x="3112770" y="4636770"/>
                    <a:pt x="3117850" y="4457700"/>
                  </a:cubicBezTo>
                  <a:cubicBezTo>
                    <a:pt x="3128010" y="4110990"/>
                    <a:pt x="3133090" y="3761740"/>
                    <a:pt x="3133090" y="3409950"/>
                  </a:cubicBezTo>
                  <a:lnTo>
                    <a:pt x="3133090" y="2694940"/>
                  </a:lnTo>
                  <a:cubicBezTo>
                    <a:pt x="3133090" y="1633220"/>
                    <a:pt x="3094990" y="947420"/>
                    <a:pt x="3020060" y="635000"/>
                  </a:cubicBezTo>
                  <a:cubicBezTo>
                    <a:pt x="2943860" y="323850"/>
                    <a:pt x="2729230" y="167640"/>
                    <a:pt x="2373630" y="167640"/>
                  </a:cubicBezTo>
                  <a:cubicBezTo>
                    <a:pt x="2018030" y="167640"/>
                    <a:pt x="1802130" y="327660"/>
                    <a:pt x="1723390" y="646430"/>
                  </a:cubicBezTo>
                  <a:cubicBezTo>
                    <a:pt x="1644650" y="969010"/>
                    <a:pt x="1605280" y="1628140"/>
                    <a:pt x="1605280" y="2623820"/>
                  </a:cubicBezTo>
                  <a:close/>
                </a:path>
              </a:pathLst>
            </a:custGeom>
            <a:blipFill>
              <a:blip r:embed="rId4"/>
              <a:stretch>
                <a:fillRect l="-120136" t="0" r="-301286" b="-180836"/>
              </a:stretch>
            </a:blipFill>
          </p:spPr>
        </p:sp>
      </p:grpSp>
      <p:grpSp>
        <p:nvGrpSpPr>
          <p:cNvPr name="Group 16" id="16"/>
          <p:cNvGrpSpPr>
            <a:grpSpLocks noChangeAspect="true"/>
          </p:cNvGrpSpPr>
          <p:nvPr/>
        </p:nvGrpSpPr>
        <p:grpSpPr>
          <a:xfrm rot="0">
            <a:off x="7969780" y="3026491"/>
            <a:ext cx="1440990" cy="2130160"/>
            <a:chOff x="0" y="0"/>
            <a:chExt cx="2307590" cy="3411220"/>
          </a:xfrm>
        </p:grpSpPr>
        <p:sp>
          <p:nvSpPr>
            <p:cNvPr name="Freeform 17" id="17"/>
            <p:cNvSpPr/>
            <p:nvPr/>
          </p:nvSpPr>
          <p:spPr>
            <a:xfrm flipH="false" flipV="false" rot="0">
              <a:off x="0" y="0"/>
              <a:ext cx="2307590" cy="3412490"/>
            </a:xfrm>
            <a:custGeom>
              <a:avLst/>
              <a:gdLst/>
              <a:ahLst/>
              <a:cxnLst/>
              <a:rect r="r" b="b" t="t" l="l"/>
              <a:pathLst>
                <a:path h="3412490" w="2307590">
                  <a:moveTo>
                    <a:pt x="2307590" y="2264410"/>
                  </a:moveTo>
                  <a:lnTo>
                    <a:pt x="2307590" y="0"/>
                  </a:lnTo>
                  <a:lnTo>
                    <a:pt x="1521460" y="0"/>
                  </a:lnTo>
                  <a:lnTo>
                    <a:pt x="1521460" y="2244090"/>
                  </a:lnTo>
                  <a:cubicBezTo>
                    <a:pt x="1521460" y="2397760"/>
                    <a:pt x="1488440" y="2512060"/>
                    <a:pt x="1423670" y="2585720"/>
                  </a:cubicBezTo>
                  <a:cubicBezTo>
                    <a:pt x="1360170" y="2656840"/>
                    <a:pt x="1271270" y="2689860"/>
                    <a:pt x="1150620" y="2689860"/>
                  </a:cubicBezTo>
                  <a:cubicBezTo>
                    <a:pt x="1029970" y="2689860"/>
                    <a:pt x="942340" y="2655570"/>
                    <a:pt x="880110" y="2585720"/>
                  </a:cubicBezTo>
                  <a:cubicBezTo>
                    <a:pt x="815340" y="2512060"/>
                    <a:pt x="783590" y="2397760"/>
                    <a:pt x="783590" y="2244090"/>
                  </a:cubicBezTo>
                  <a:lnTo>
                    <a:pt x="783590" y="0"/>
                  </a:lnTo>
                  <a:lnTo>
                    <a:pt x="0" y="0"/>
                  </a:lnTo>
                  <a:lnTo>
                    <a:pt x="0" y="2264410"/>
                  </a:lnTo>
                  <a:cubicBezTo>
                    <a:pt x="0" y="2446020"/>
                    <a:pt x="26670" y="2609850"/>
                    <a:pt x="78740" y="2750820"/>
                  </a:cubicBezTo>
                  <a:cubicBezTo>
                    <a:pt x="132080" y="2895600"/>
                    <a:pt x="209550" y="3017520"/>
                    <a:pt x="311150" y="3116580"/>
                  </a:cubicBezTo>
                  <a:cubicBezTo>
                    <a:pt x="411480" y="3214370"/>
                    <a:pt x="534670" y="3289300"/>
                    <a:pt x="678180" y="3338830"/>
                  </a:cubicBezTo>
                  <a:cubicBezTo>
                    <a:pt x="817880" y="3387090"/>
                    <a:pt x="976630" y="3412490"/>
                    <a:pt x="1151890" y="3412490"/>
                  </a:cubicBezTo>
                  <a:cubicBezTo>
                    <a:pt x="1325880" y="3412490"/>
                    <a:pt x="1485900" y="3388360"/>
                    <a:pt x="1625600" y="3340100"/>
                  </a:cubicBezTo>
                  <a:cubicBezTo>
                    <a:pt x="1769110" y="3290570"/>
                    <a:pt x="1893570" y="3215640"/>
                    <a:pt x="1995170" y="3117850"/>
                  </a:cubicBezTo>
                  <a:cubicBezTo>
                    <a:pt x="2096770" y="3020060"/>
                    <a:pt x="2175510" y="2896870"/>
                    <a:pt x="2228850" y="2753360"/>
                  </a:cubicBezTo>
                  <a:cubicBezTo>
                    <a:pt x="2280920" y="2609850"/>
                    <a:pt x="2307590" y="2446020"/>
                    <a:pt x="2307590" y="2264410"/>
                  </a:cubicBezTo>
                  <a:close/>
                </a:path>
              </a:pathLst>
            </a:custGeom>
            <a:blipFill>
              <a:blip r:embed="rId4"/>
              <a:stretch>
                <a:fillRect l="-286482" t="0" r="-239324" b="-182121"/>
              </a:stretch>
            </a:blipFill>
          </p:spPr>
        </p:sp>
      </p:grpSp>
      <p:grpSp>
        <p:nvGrpSpPr>
          <p:cNvPr name="Group 18" id="18"/>
          <p:cNvGrpSpPr>
            <a:grpSpLocks noChangeAspect="true"/>
          </p:cNvGrpSpPr>
          <p:nvPr/>
        </p:nvGrpSpPr>
        <p:grpSpPr>
          <a:xfrm rot="0">
            <a:off x="9738705" y="3026491"/>
            <a:ext cx="1451832" cy="2130160"/>
            <a:chOff x="0" y="0"/>
            <a:chExt cx="2286000" cy="3354070"/>
          </a:xfrm>
        </p:grpSpPr>
        <p:sp>
          <p:nvSpPr>
            <p:cNvPr name="Freeform 19" id="19"/>
            <p:cNvSpPr/>
            <p:nvPr/>
          </p:nvSpPr>
          <p:spPr>
            <a:xfrm flipH="false" flipV="false" rot="0">
              <a:off x="-2540" y="-1270"/>
              <a:ext cx="2288540" cy="3355340"/>
            </a:xfrm>
            <a:custGeom>
              <a:avLst/>
              <a:gdLst/>
              <a:ahLst/>
              <a:cxnLst/>
              <a:rect r="r" b="b" t="t" l="l"/>
              <a:pathLst>
                <a:path h="3355340" w="2288540">
                  <a:moveTo>
                    <a:pt x="2540" y="2540"/>
                  </a:moveTo>
                  <a:lnTo>
                    <a:pt x="2540" y="739140"/>
                  </a:lnTo>
                  <a:lnTo>
                    <a:pt x="751840" y="739140"/>
                  </a:lnTo>
                  <a:lnTo>
                    <a:pt x="751840" y="3355340"/>
                  </a:lnTo>
                  <a:lnTo>
                    <a:pt x="1539240" y="3355340"/>
                  </a:lnTo>
                  <a:lnTo>
                    <a:pt x="1539240" y="739140"/>
                  </a:lnTo>
                  <a:lnTo>
                    <a:pt x="2288540" y="739140"/>
                  </a:lnTo>
                  <a:lnTo>
                    <a:pt x="2288540" y="2540"/>
                  </a:lnTo>
                  <a:cubicBezTo>
                    <a:pt x="2288540" y="2540"/>
                    <a:pt x="0" y="0"/>
                    <a:pt x="2540" y="2540"/>
                  </a:cubicBezTo>
                  <a:close/>
                </a:path>
              </a:pathLst>
            </a:custGeom>
            <a:blipFill>
              <a:blip r:embed="rId4"/>
              <a:stretch>
                <a:fillRect l="-406582" t="0" r="-116691" b="-183211"/>
              </a:stretch>
            </a:blipFill>
          </p:spPr>
        </p:sp>
      </p:grpSp>
      <p:grpSp>
        <p:nvGrpSpPr>
          <p:cNvPr name="Group 20" id="20"/>
          <p:cNvGrpSpPr>
            <a:grpSpLocks noChangeAspect="true"/>
          </p:cNvGrpSpPr>
          <p:nvPr/>
        </p:nvGrpSpPr>
        <p:grpSpPr>
          <a:xfrm rot="0">
            <a:off x="11518472" y="3013340"/>
            <a:ext cx="1485525" cy="2156460"/>
            <a:chOff x="0" y="0"/>
            <a:chExt cx="2311400" cy="3355340"/>
          </a:xfrm>
        </p:grpSpPr>
        <p:sp>
          <p:nvSpPr>
            <p:cNvPr name="Freeform 21" id="21"/>
            <p:cNvSpPr/>
            <p:nvPr/>
          </p:nvSpPr>
          <p:spPr>
            <a:xfrm flipH="false" flipV="false" rot="0">
              <a:off x="0" y="0"/>
              <a:ext cx="2311400" cy="3355340"/>
            </a:xfrm>
            <a:custGeom>
              <a:avLst/>
              <a:gdLst/>
              <a:ahLst/>
              <a:cxnLst/>
              <a:rect r="r" b="b" t="t" l="l"/>
              <a:pathLst>
                <a:path h="3355340" w="2311400">
                  <a:moveTo>
                    <a:pt x="2311400" y="0"/>
                  </a:moveTo>
                  <a:lnTo>
                    <a:pt x="1525270" y="0"/>
                  </a:lnTo>
                  <a:lnTo>
                    <a:pt x="1525270" y="1271270"/>
                  </a:lnTo>
                  <a:lnTo>
                    <a:pt x="783590" y="1271270"/>
                  </a:lnTo>
                  <a:lnTo>
                    <a:pt x="783590" y="0"/>
                  </a:lnTo>
                  <a:lnTo>
                    <a:pt x="0" y="0"/>
                  </a:lnTo>
                  <a:lnTo>
                    <a:pt x="0" y="3355340"/>
                  </a:lnTo>
                  <a:lnTo>
                    <a:pt x="783590" y="3355340"/>
                  </a:lnTo>
                  <a:lnTo>
                    <a:pt x="783590" y="2010410"/>
                  </a:lnTo>
                  <a:lnTo>
                    <a:pt x="1525270" y="2010410"/>
                  </a:lnTo>
                  <a:lnTo>
                    <a:pt x="1525270" y="3355340"/>
                  </a:lnTo>
                  <a:lnTo>
                    <a:pt x="2311400" y="3355340"/>
                  </a:lnTo>
                  <a:close/>
                </a:path>
              </a:pathLst>
            </a:custGeom>
            <a:blipFill>
              <a:blip r:embed="rId4"/>
              <a:stretch>
                <a:fillRect l="-515493" t="-2171" r="0" b="-180492"/>
              </a:stretch>
            </a:blipFill>
          </p:spPr>
        </p:sp>
      </p:grpSp>
      <p:grpSp>
        <p:nvGrpSpPr>
          <p:cNvPr name="Group 22" id="22"/>
          <p:cNvGrpSpPr>
            <a:grpSpLocks noChangeAspect="true"/>
          </p:cNvGrpSpPr>
          <p:nvPr/>
        </p:nvGrpSpPr>
        <p:grpSpPr>
          <a:xfrm rot="0">
            <a:off x="6881285" y="5388875"/>
            <a:ext cx="1503857" cy="1730483"/>
            <a:chOff x="0" y="0"/>
            <a:chExt cx="2915920" cy="3355340"/>
          </a:xfrm>
        </p:grpSpPr>
        <p:sp>
          <p:nvSpPr>
            <p:cNvPr name="Freeform 23" id="23"/>
            <p:cNvSpPr/>
            <p:nvPr/>
          </p:nvSpPr>
          <p:spPr>
            <a:xfrm flipH="false" flipV="false" rot="0">
              <a:off x="0" y="0"/>
              <a:ext cx="2915920" cy="3356610"/>
            </a:xfrm>
            <a:custGeom>
              <a:avLst/>
              <a:gdLst/>
              <a:ahLst/>
              <a:cxnLst/>
              <a:rect r="r" b="b" t="t" l="l"/>
              <a:pathLst>
                <a:path h="3356610" w="2915920">
                  <a:moveTo>
                    <a:pt x="960120" y="2739390"/>
                  </a:moveTo>
                  <a:lnTo>
                    <a:pt x="1921510" y="2739390"/>
                  </a:lnTo>
                  <a:lnTo>
                    <a:pt x="2108200" y="3356610"/>
                  </a:lnTo>
                  <a:lnTo>
                    <a:pt x="2915920" y="3356610"/>
                  </a:lnTo>
                  <a:lnTo>
                    <a:pt x="1869440" y="0"/>
                  </a:lnTo>
                  <a:lnTo>
                    <a:pt x="1049020" y="0"/>
                  </a:lnTo>
                  <a:lnTo>
                    <a:pt x="0" y="3355340"/>
                  </a:lnTo>
                  <a:lnTo>
                    <a:pt x="778510" y="3355340"/>
                  </a:lnTo>
                  <a:lnTo>
                    <a:pt x="960120" y="2739390"/>
                  </a:lnTo>
                  <a:close/>
                  <a:moveTo>
                    <a:pt x="1442720" y="1111250"/>
                  </a:moveTo>
                  <a:lnTo>
                    <a:pt x="1701800" y="2000250"/>
                  </a:lnTo>
                  <a:lnTo>
                    <a:pt x="1179830" y="2000250"/>
                  </a:lnTo>
                  <a:lnTo>
                    <a:pt x="1442720" y="1111250"/>
                  </a:lnTo>
                  <a:close/>
                </a:path>
              </a:pathLst>
            </a:custGeom>
            <a:blipFill>
              <a:blip r:embed="rId4"/>
              <a:stretch>
                <a:fillRect l="-201857" t="-138241" r="-306056" b="-113825"/>
              </a:stretch>
            </a:blipFill>
          </p:spPr>
        </p:sp>
      </p:grpSp>
      <p:grpSp>
        <p:nvGrpSpPr>
          <p:cNvPr name="Group 24" id="24"/>
          <p:cNvGrpSpPr>
            <a:grpSpLocks noChangeAspect="true"/>
          </p:cNvGrpSpPr>
          <p:nvPr/>
        </p:nvGrpSpPr>
        <p:grpSpPr>
          <a:xfrm rot="0">
            <a:off x="9033259" y="5388875"/>
            <a:ext cx="1068289" cy="1730483"/>
            <a:chOff x="0" y="0"/>
            <a:chExt cx="2071370" cy="3355340"/>
          </a:xfrm>
        </p:grpSpPr>
        <p:sp>
          <p:nvSpPr>
            <p:cNvPr name="Freeform 25" id="25"/>
            <p:cNvSpPr/>
            <p:nvPr/>
          </p:nvSpPr>
          <p:spPr>
            <a:xfrm flipH="false" flipV="false" rot="0">
              <a:off x="0" y="0"/>
              <a:ext cx="2071370" cy="3355340"/>
            </a:xfrm>
            <a:custGeom>
              <a:avLst/>
              <a:gdLst/>
              <a:ahLst/>
              <a:cxnLst/>
              <a:rect r="r" b="b" t="t" l="l"/>
              <a:pathLst>
                <a:path h="3355340" w="2071370">
                  <a:moveTo>
                    <a:pt x="0" y="0"/>
                  </a:moveTo>
                  <a:lnTo>
                    <a:pt x="0" y="3355340"/>
                  </a:lnTo>
                  <a:lnTo>
                    <a:pt x="2071370" y="3355340"/>
                  </a:lnTo>
                  <a:lnTo>
                    <a:pt x="2071370" y="2589530"/>
                  </a:lnTo>
                  <a:lnTo>
                    <a:pt x="783590" y="2589530"/>
                  </a:lnTo>
                  <a:lnTo>
                    <a:pt x="783590" y="0"/>
                  </a:lnTo>
                  <a:close/>
                </a:path>
              </a:pathLst>
            </a:custGeom>
            <a:blipFill>
              <a:blip r:embed="rId4"/>
              <a:stretch>
                <a:fillRect l="-485916" t="-136281" r="-263697" b="-113382"/>
              </a:stretch>
            </a:blipFill>
          </p:spPr>
        </p:sp>
      </p:grpSp>
      <p:grpSp>
        <p:nvGrpSpPr>
          <p:cNvPr name="Group 26" id="26"/>
          <p:cNvGrpSpPr>
            <a:grpSpLocks noChangeAspect="true"/>
          </p:cNvGrpSpPr>
          <p:nvPr/>
        </p:nvGrpSpPr>
        <p:grpSpPr>
          <a:xfrm rot="0">
            <a:off x="10749666" y="5388875"/>
            <a:ext cx="1360414" cy="1730483"/>
            <a:chOff x="0" y="0"/>
            <a:chExt cx="2637790" cy="3355340"/>
          </a:xfrm>
        </p:grpSpPr>
        <p:sp>
          <p:nvSpPr>
            <p:cNvPr name="Freeform 27" id="27"/>
            <p:cNvSpPr/>
            <p:nvPr/>
          </p:nvSpPr>
          <p:spPr>
            <a:xfrm flipH="false" flipV="false" rot="0">
              <a:off x="0" y="0"/>
              <a:ext cx="2637790" cy="3355340"/>
            </a:xfrm>
            <a:custGeom>
              <a:avLst/>
              <a:gdLst/>
              <a:ahLst/>
              <a:cxnLst/>
              <a:rect r="r" b="b" t="t" l="l"/>
              <a:pathLst>
                <a:path h="3355340" w="2637790">
                  <a:moveTo>
                    <a:pt x="788670" y="0"/>
                  </a:moveTo>
                  <a:lnTo>
                    <a:pt x="0" y="0"/>
                  </a:lnTo>
                  <a:lnTo>
                    <a:pt x="0" y="3355340"/>
                  </a:lnTo>
                  <a:lnTo>
                    <a:pt x="788670" y="3355340"/>
                  </a:lnTo>
                  <a:lnTo>
                    <a:pt x="788670" y="2485390"/>
                  </a:lnTo>
                  <a:lnTo>
                    <a:pt x="1131570" y="2049780"/>
                  </a:lnTo>
                  <a:lnTo>
                    <a:pt x="1747520" y="3355340"/>
                  </a:lnTo>
                  <a:lnTo>
                    <a:pt x="2630170" y="3355340"/>
                  </a:lnTo>
                  <a:lnTo>
                    <a:pt x="1653540" y="1393190"/>
                  </a:lnTo>
                  <a:lnTo>
                    <a:pt x="2637790" y="0"/>
                  </a:lnTo>
                  <a:lnTo>
                    <a:pt x="1737360" y="0"/>
                  </a:lnTo>
                  <a:lnTo>
                    <a:pt x="788670" y="1369060"/>
                  </a:lnTo>
                  <a:close/>
                </a:path>
              </a:pathLst>
            </a:custGeom>
            <a:blipFill>
              <a:blip r:embed="rId4"/>
              <a:stretch>
                <a:fillRect l="-475995" t="-133020" r="-104683" b="-123722"/>
              </a:stretch>
            </a:blipFill>
          </p:spPr>
        </p:sp>
      </p:grpSp>
      <p:grpSp>
        <p:nvGrpSpPr>
          <p:cNvPr name="Group 28" id="28"/>
          <p:cNvGrpSpPr>
            <a:grpSpLocks noChangeAspect="true"/>
          </p:cNvGrpSpPr>
          <p:nvPr/>
        </p:nvGrpSpPr>
        <p:grpSpPr>
          <a:xfrm rot="0">
            <a:off x="5053739" y="5388875"/>
            <a:ext cx="1179428" cy="1730483"/>
            <a:chOff x="0" y="0"/>
            <a:chExt cx="2286000" cy="3354070"/>
          </a:xfrm>
        </p:grpSpPr>
        <p:sp>
          <p:nvSpPr>
            <p:cNvPr name="Freeform 29" id="29"/>
            <p:cNvSpPr/>
            <p:nvPr/>
          </p:nvSpPr>
          <p:spPr>
            <a:xfrm flipH="false" flipV="false" rot="0">
              <a:off x="-2540" y="-1270"/>
              <a:ext cx="2288540" cy="3355340"/>
            </a:xfrm>
            <a:custGeom>
              <a:avLst/>
              <a:gdLst/>
              <a:ahLst/>
              <a:cxnLst/>
              <a:rect r="r" b="b" t="t" l="l"/>
              <a:pathLst>
                <a:path h="3355340" w="2288540">
                  <a:moveTo>
                    <a:pt x="2540" y="2540"/>
                  </a:moveTo>
                  <a:lnTo>
                    <a:pt x="2540" y="739140"/>
                  </a:lnTo>
                  <a:lnTo>
                    <a:pt x="751840" y="739140"/>
                  </a:lnTo>
                  <a:lnTo>
                    <a:pt x="751840" y="3355340"/>
                  </a:lnTo>
                  <a:lnTo>
                    <a:pt x="1539240" y="3355340"/>
                  </a:lnTo>
                  <a:lnTo>
                    <a:pt x="1539240" y="739140"/>
                  </a:lnTo>
                  <a:lnTo>
                    <a:pt x="2288540" y="739140"/>
                  </a:lnTo>
                  <a:lnTo>
                    <a:pt x="2288540" y="2540"/>
                  </a:lnTo>
                  <a:cubicBezTo>
                    <a:pt x="2288540" y="2540"/>
                    <a:pt x="0" y="0"/>
                    <a:pt x="2540" y="2540"/>
                  </a:cubicBezTo>
                  <a:close/>
                </a:path>
              </a:pathLst>
            </a:custGeom>
            <a:blipFill>
              <a:blip r:embed="rId4"/>
              <a:stretch>
                <a:fillRect l="-132831" t="-137952" r="-539766" b="-113110"/>
              </a:stretch>
            </a:blipFill>
          </p:spPr>
        </p:sp>
      </p:grpSp>
      <p:sp>
        <p:nvSpPr>
          <p:cNvPr name="Freeform 30" id="30"/>
          <p:cNvSpPr/>
          <p:nvPr/>
        </p:nvSpPr>
        <p:spPr>
          <a:xfrm flipH="false" flipV="false" rot="0">
            <a:off x="5756123" y="7476648"/>
            <a:ext cx="2050966" cy="2084845"/>
          </a:xfrm>
          <a:custGeom>
            <a:avLst/>
            <a:gdLst/>
            <a:ahLst/>
            <a:cxnLst/>
            <a:rect r="r" b="b" t="t" l="l"/>
            <a:pathLst>
              <a:path h="2084845" w="2050966">
                <a:moveTo>
                  <a:pt x="0" y="0"/>
                </a:moveTo>
                <a:lnTo>
                  <a:pt x="2050966" y="0"/>
                </a:lnTo>
                <a:lnTo>
                  <a:pt x="2050966" y="2084845"/>
                </a:lnTo>
                <a:lnTo>
                  <a:pt x="0" y="208484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1" id="31"/>
          <p:cNvSpPr txBox="true"/>
          <p:nvPr/>
        </p:nvSpPr>
        <p:spPr>
          <a:xfrm rot="-24435">
            <a:off x="1585229" y="962962"/>
            <a:ext cx="14779321" cy="1793445"/>
          </a:xfrm>
          <a:prstGeom prst="rect">
            <a:avLst/>
          </a:prstGeom>
        </p:spPr>
        <p:txBody>
          <a:bodyPr anchor="t" rtlCol="false" tIns="0" lIns="0" bIns="0" rIns="0">
            <a:spAutoFit/>
          </a:bodyPr>
          <a:lstStyle/>
          <a:p>
            <a:pPr>
              <a:lnSpc>
                <a:spcPts val="6497"/>
              </a:lnSpc>
            </a:pPr>
            <a:r>
              <a:rPr lang="en-US" sz="6370">
                <a:solidFill>
                  <a:srgbClr val="000000"/>
                </a:solidFill>
                <a:latin typeface="Platform"/>
              </a:rPr>
              <a:t>Finished? Create a name and logo for your podcast</a:t>
            </a:r>
          </a:p>
        </p:txBody>
      </p:sp>
      <p:sp>
        <p:nvSpPr>
          <p:cNvPr name="TextBox 32" id="32"/>
          <p:cNvSpPr txBox="true"/>
          <p:nvPr/>
        </p:nvSpPr>
        <p:spPr>
          <a:xfrm rot="-24435">
            <a:off x="8203835" y="7893250"/>
            <a:ext cx="4053138" cy="1232592"/>
          </a:xfrm>
          <a:prstGeom prst="rect">
            <a:avLst/>
          </a:prstGeom>
        </p:spPr>
        <p:txBody>
          <a:bodyPr anchor="t" rtlCol="false" tIns="0" lIns="0" bIns="0" rIns="0">
            <a:spAutoFit/>
          </a:bodyPr>
          <a:lstStyle/>
          <a:p>
            <a:pPr>
              <a:lnSpc>
                <a:spcPts val="4420"/>
              </a:lnSpc>
            </a:pPr>
            <a:r>
              <a:rPr lang="en-US" sz="4333">
                <a:solidFill>
                  <a:srgbClr val="000000"/>
                </a:solidFill>
                <a:latin typeface="Platform"/>
              </a:rPr>
              <a:t>Podcast for teens, by teens.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8219319" y="4101197"/>
            <a:ext cx="6573117" cy="5723668"/>
          </a:xfrm>
          <a:custGeom>
            <a:avLst/>
            <a:gdLst/>
            <a:ahLst/>
            <a:cxnLst/>
            <a:rect r="r" b="b" t="t" l="l"/>
            <a:pathLst>
              <a:path h="5723668" w="6573117">
                <a:moveTo>
                  <a:pt x="0" y="0"/>
                </a:moveTo>
                <a:lnTo>
                  <a:pt x="6573117" y="0"/>
                </a:lnTo>
                <a:lnTo>
                  <a:pt x="6573117" y="5723668"/>
                </a:lnTo>
                <a:lnTo>
                  <a:pt x="0" y="5723668"/>
                </a:lnTo>
                <a:lnTo>
                  <a:pt x="0" y="0"/>
                </a:lnTo>
                <a:close/>
              </a:path>
            </a:pathLst>
          </a:custGeom>
          <a:blipFill>
            <a:blip r:embed="rId3"/>
            <a:stretch>
              <a:fillRect l="0" t="0" r="0" b="0"/>
            </a:stretch>
          </a:blipFill>
        </p:spPr>
      </p:sp>
      <p:sp>
        <p:nvSpPr>
          <p:cNvPr name="Freeform 9" id="9"/>
          <p:cNvSpPr/>
          <p:nvPr/>
        </p:nvSpPr>
        <p:spPr>
          <a:xfrm flipH="false" flipV="false" rot="0">
            <a:off x="1793433" y="5143500"/>
            <a:ext cx="6204899" cy="4413526"/>
          </a:xfrm>
          <a:custGeom>
            <a:avLst/>
            <a:gdLst/>
            <a:ahLst/>
            <a:cxnLst/>
            <a:rect r="r" b="b" t="t" l="l"/>
            <a:pathLst>
              <a:path h="4413526" w="6204899">
                <a:moveTo>
                  <a:pt x="0" y="0"/>
                </a:moveTo>
                <a:lnTo>
                  <a:pt x="6204899" y="0"/>
                </a:lnTo>
                <a:lnTo>
                  <a:pt x="6204899" y="4413526"/>
                </a:lnTo>
                <a:lnTo>
                  <a:pt x="0" y="4413526"/>
                </a:lnTo>
                <a:lnTo>
                  <a:pt x="0" y="0"/>
                </a:lnTo>
                <a:close/>
              </a:path>
            </a:pathLst>
          </a:custGeom>
          <a:blipFill>
            <a:blip r:embed="rId4"/>
            <a:stretch>
              <a:fillRect l="0" t="0" r="0" b="0"/>
            </a:stretch>
          </a:blipFill>
        </p:spPr>
      </p:sp>
      <p:sp>
        <p:nvSpPr>
          <p:cNvPr name="TextBox 10" id="10"/>
          <p:cNvSpPr txBox="true"/>
          <p:nvPr/>
        </p:nvSpPr>
        <p:spPr>
          <a:xfrm rot="-24435">
            <a:off x="1033233" y="342674"/>
            <a:ext cx="16449187" cy="1353001"/>
          </a:xfrm>
          <a:prstGeom prst="rect">
            <a:avLst/>
          </a:prstGeom>
        </p:spPr>
        <p:txBody>
          <a:bodyPr anchor="t" rtlCol="false" tIns="0" lIns="0" bIns="0" rIns="0">
            <a:spAutoFit/>
          </a:bodyPr>
          <a:lstStyle/>
          <a:p>
            <a:pPr>
              <a:lnSpc>
                <a:spcPts val="8945"/>
              </a:lnSpc>
            </a:pPr>
            <a:r>
              <a:rPr lang="en-US" sz="8769">
                <a:solidFill>
                  <a:srgbClr val="000000"/>
                </a:solidFill>
                <a:latin typeface="Platform"/>
              </a:rPr>
              <a:t>Choose your lesson toppings</a:t>
            </a:r>
          </a:p>
        </p:txBody>
      </p:sp>
      <p:sp>
        <p:nvSpPr>
          <p:cNvPr name="TextBox 11" id="11"/>
          <p:cNvSpPr txBox="true"/>
          <p:nvPr/>
        </p:nvSpPr>
        <p:spPr>
          <a:xfrm rot="0">
            <a:off x="1152060" y="1783079"/>
            <a:ext cx="15336181" cy="3360421"/>
          </a:xfrm>
          <a:prstGeom prst="rect">
            <a:avLst/>
          </a:prstGeom>
        </p:spPr>
        <p:txBody>
          <a:bodyPr anchor="t" rtlCol="false" tIns="0" lIns="0" bIns="0" rIns="0">
            <a:spAutoFit/>
          </a:bodyPr>
          <a:lstStyle/>
          <a:p>
            <a:pPr algn="just">
              <a:lnSpc>
                <a:spcPts val="4339"/>
              </a:lnSpc>
            </a:pPr>
            <a:r>
              <a:rPr lang="en-US" sz="3099">
                <a:solidFill>
                  <a:srgbClr val="000000"/>
                </a:solidFill>
                <a:latin typeface="Muli Extra-Light"/>
              </a:rPr>
              <a:t>These slides have been created to help you structure your Peer Education sessions. Choose elements from the sections below (you don't need them all) to build your session around your activity. Delete the slides you don't need and save your powerpoint. Remember to check the notes section for any instructions. </a:t>
            </a:r>
          </a:p>
          <a:p>
            <a:pPr algn="ctr">
              <a:lnSpc>
                <a:spcPts val="3219"/>
              </a:lnSpc>
            </a:pPr>
          </a:p>
          <a:p>
            <a:pPr>
              <a:lnSpc>
                <a:spcPts val="3219"/>
              </a:lnSpc>
            </a:pPr>
          </a:p>
          <a:p>
            <a:pPr algn="ctr">
              <a:lnSpc>
                <a:spcPts val="3219"/>
              </a:lnSpc>
            </a:pPr>
          </a:p>
        </p:txBody>
      </p:sp>
      <p:sp>
        <p:nvSpPr>
          <p:cNvPr name="Freeform 12" id="12"/>
          <p:cNvSpPr/>
          <p:nvPr/>
        </p:nvSpPr>
        <p:spPr>
          <a:xfrm flipH="false" flipV="false" rot="0">
            <a:off x="15081340" y="8570417"/>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5"/>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884451" y="3622441"/>
            <a:ext cx="15479873" cy="26312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Awareness to Action</a:t>
            </a:r>
          </a:p>
          <a:p>
            <a:pP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547443" y="4947687"/>
            <a:ext cx="13193114" cy="4327525"/>
          </a:xfrm>
          <a:prstGeom prst="rect">
            <a:avLst/>
          </a:prstGeom>
        </p:spPr>
        <p:txBody>
          <a:bodyPr anchor="t" rtlCol="false" tIns="0" lIns="0" bIns="0" rIns="0">
            <a:spAutoFit/>
          </a:bodyPr>
          <a:lstStyle/>
          <a:p>
            <a:pPr algn="ctr">
              <a:lnSpc>
                <a:spcPts val="5179"/>
              </a:lnSpc>
            </a:pPr>
            <a:r>
              <a:rPr lang="en-US" sz="3699">
                <a:solidFill>
                  <a:srgbClr val="000000"/>
                </a:solidFill>
                <a:latin typeface="AktivGrotesk-Regular"/>
              </a:rPr>
              <a:t>Use your knowledge to create a poster that influences your peers to make more positive choices when faced with risk taking behaviours.</a:t>
            </a:r>
          </a:p>
          <a:p>
            <a:pPr algn="ctr">
              <a:lnSpc>
                <a:spcPts val="5179"/>
              </a:lnSpc>
            </a:pPr>
          </a:p>
          <a:p>
            <a:pPr algn="ctr">
              <a:lnSpc>
                <a:spcPts val="5179"/>
              </a:lnSpc>
            </a:pPr>
          </a:p>
          <a:p>
            <a:pPr algn="ctr">
              <a:lnSpc>
                <a:spcPts val="3919"/>
              </a:lnSpc>
            </a:pPr>
          </a:p>
          <a:p>
            <a:pPr algn="ctr">
              <a:lnSpc>
                <a:spcPts val="3919"/>
              </a:lnSpc>
            </a:pPr>
          </a:p>
        </p:txBody>
      </p:sp>
      <p:sp>
        <p:nvSpPr>
          <p:cNvPr name="Freeform 10" id="10"/>
          <p:cNvSpPr/>
          <p:nvPr/>
        </p:nvSpPr>
        <p:spPr>
          <a:xfrm flipH="false" flipV="false" rot="0">
            <a:off x="15740557" y="882818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951432" y="727629"/>
            <a:ext cx="13396945" cy="8097505"/>
          </a:xfrm>
          <a:prstGeom prst="rect">
            <a:avLst/>
          </a:prstGeom>
        </p:spPr>
        <p:txBody>
          <a:bodyPr anchor="t" rtlCol="false" tIns="0" lIns="0" bIns="0" rIns="0">
            <a:spAutoFit/>
          </a:bodyPr>
          <a:lstStyle/>
          <a:p>
            <a:pPr algn="ctr">
              <a:lnSpc>
                <a:spcPts val="5180"/>
              </a:lnSpc>
            </a:pPr>
            <a:r>
              <a:rPr lang="en-US" sz="3700" u="sng">
                <a:solidFill>
                  <a:srgbClr val="000000"/>
                </a:solidFill>
                <a:latin typeface="AktivGrotesk-Regular"/>
              </a:rPr>
              <a:t>Risk taking behaviours: Why is it important to make positive choices when faced with challenges?</a:t>
            </a:r>
          </a:p>
          <a:p>
            <a:pPr algn="ctr">
              <a:lnSpc>
                <a:spcPts val="5180"/>
              </a:lnSpc>
            </a:pPr>
          </a:p>
          <a:p>
            <a:pPr algn="ctr" marL="669424" indent="-334712" lvl="1">
              <a:lnSpc>
                <a:spcPts val="4340"/>
              </a:lnSpc>
              <a:buFont typeface="Arial"/>
              <a:buChar char="•"/>
            </a:pPr>
            <a:r>
              <a:rPr lang="en-US" sz="3100">
                <a:solidFill>
                  <a:srgbClr val="000000"/>
                </a:solidFill>
                <a:latin typeface="AktivGrotesk-Regular"/>
              </a:rPr>
              <a:t>What are some common risk-taking behaviors that young people may encounter?</a:t>
            </a:r>
          </a:p>
          <a:p>
            <a:pPr algn="ctr" marL="669424" indent="-334712" lvl="1">
              <a:lnSpc>
                <a:spcPts val="4340"/>
              </a:lnSpc>
              <a:buFont typeface="Arial"/>
              <a:buChar char="•"/>
            </a:pPr>
            <a:r>
              <a:rPr lang="en-US" sz="3100">
                <a:solidFill>
                  <a:srgbClr val="000000"/>
                </a:solidFill>
                <a:latin typeface="AktivGrotesk-Regular"/>
              </a:rPr>
              <a:t>How can making positive choices in challenging situations impact our overall well-being and future opportunities?</a:t>
            </a:r>
          </a:p>
          <a:p>
            <a:pPr algn="ctr" marL="669424" indent="-334712" lvl="1">
              <a:lnSpc>
                <a:spcPts val="4340"/>
              </a:lnSpc>
              <a:buFont typeface="Arial"/>
              <a:buChar char="•"/>
            </a:pPr>
            <a:r>
              <a:rPr lang="en-US" sz="3100">
                <a:solidFill>
                  <a:srgbClr val="000000"/>
                </a:solidFill>
                <a:latin typeface="AktivGrotesk-Regular"/>
              </a:rPr>
              <a:t>What are some strategies we can use to resist negative peer pressure and make positive decisions?</a:t>
            </a:r>
          </a:p>
          <a:p>
            <a:pPr algn="ctr" marL="669424" indent="-334712" lvl="1">
              <a:lnSpc>
                <a:spcPts val="4340"/>
              </a:lnSpc>
              <a:buFont typeface="Arial"/>
              <a:buChar char="•"/>
            </a:pPr>
            <a:r>
              <a:rPr lang="en-US" sz="3100">
                <a:solidFill>
                  <a:srgbClr val="000000"/>
                </a:solidFill>
                <a:latin typeface="AktivGrotesk-Regular"/>
              </a:rPr>
              <a:t>How does making positive choices contribute to building a responsible and respectful community?</a:t>
            </a:r>
          </a:p>
          <a:p>
            <a:pPr algn="ctr" marL="669424" indent="-334712" lvl="1">
              <a:lnSpc>
                <a:spcPts val="4340"/>
              </a:lnSpc>
              <a:buFont typeface="Arial"/>
              <a:buChar char="•"/>
            </a:pPr>
            <a:r>
              <a:rPr lang="en-US" sz="3100">
                <a:solidFill>
                  <a:srgbClr val="000000"/>
                </a:solidFill>
                <a:latin typeface="AktivGrotesk-Regular"/>
              </a:rPr>
              <a:t>Can you think of any real-life examples where making a positive choice in a risky situation led to a better outcome?</a:t>
            </a:r>
          </a:p>
          <a:p>
            <a:pPr algn="ctr">
              <a:lnSpc>
                <a:spcPts val="5180"/>
              </a:lnSpc>
            </a:pPr>
          </a:p>
        </p:txBody>
      </p:sp>
      <p:sp>
        <p:nvSpPr>
          <p:cNvPr name="Freeform 9" id="9"/>
          <p:cNvSpPr/>
          <p:nvPr/>
        </p:nvSpPr>
        <p:spPr>
          <a:xfrm flipH="false" flipV="false" rot="0">
            <a:off x="15281284"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595319" y="8679270"/>
            <a:ext cx="2167194" cy="1158059"/>
          </a:xfrm>
          <a:custGeom>
            <a:avLst/>
            <a:gdLst/>
            <a:ahLst/>
            <a:cxnLst/>
            <a:rect r="r" b="b" t="t" l="l"/>
            <a:pathLst>
              <a:path h="1158059" w="2167194">
                <a:moveTo>
                  <a:pt x="0" y="0"/>
                </a:moveTo>
                <a:lnTo>
                  <a:pt x="2167193" y="0"/>
                </a:lnTo>
                <a:lnTo>
                  <a:pt x="2167193" y="1158060"/>
                </a:lnTo>
                <a:lnTo>
                  <a:pt x="0" y="1158060"/>
                </a:lnTo>
                <a:lnTo>
                  <a:pt x="0" y="0"/>
                </a:lnTo>
                <a:close/>
              </a:path>
            </a:pathLst>
          </a:custGeom>
          <a:blipFill>
            <a:blip r:embed="rId3"/>
            <a:stretch>
              <a:fillRect l="0" t="0" r="0" b="0"/>
            </a:stretch>
          </a:blipFill>
        </p:spPr>
      </p:sp>
      <p:sp>
        <p:nvSpPr>
          <p:cNvPr name="Freeform 9" id="9"/>
          <p:cNvSpPr/>
          <p:nvPr/>
        </p:nvSpPr>
        <p:spPr>
          <a:xfrm flipH="false" flipV="false" rot="0">
            <a:off x="2697953" y="117861"/>
            <a:ext cx="11637594" cy="10066519"/>
          </a:xfrm>
          <a:custGeom>
            <a:avLst/>
            <a:gdLst/>
            <a:ahLst/>
            <a:cxnLst/>
            <a:rect r="r" b="b" t="t" l="l"/>
            <a:pathLst>
              <a:path h="10066519" w="11637594">
                <a:moveTo>
                  <a:pt x="0" y="0"/>
                </a:moveTo>
                <a:lnTo>
                  <a:pt x="11637594" y="0"/>
                </a:lnTo>
                <a:lnTo>
                  <a:pt x="11637594" y="10066519"/>
                </a:lnTo>
                <a:lnTo>
                  <a:pt x="0" y="1006651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24435">
            <a:off x="6033053" y="4414692"/>
            <a:ext cx="5486736" cy="1813234"/>
          </a:xfrm>
          <a:prstGeom prst="rect">
            <a:avLst/>
          </a:prstGeom>
        </p:spPr>
        <p:txBody>
          <a:bodyPr anchor="t" rtlCol="false" tIns="0" lIns="0" bIns="0" rIns="0">
            <a:spAutoFit/>
          </a:bodyPr>
          <a:lstStyle/>
          <a:p>
            <a:pPr algn="ctr">
              <a:lnSpc>
                <a:spcPts val="6500"/>
              </a:lnSpc>
            </a:pPr>
            <a:r>
              <a:rPr lang="en-US" sz="6373">
                <a:solidFill>
                  <a:srgbClr val="000000"/>
                </a:solidFill>
                <a:latin typeface="Platform"/>
              </a:rPr>
              <a:t>Alternative</a:t>
            </a:r>
          </a:p>
          <a:p>
            <a:pPr algn="ctr">
              <a:lnSpc>
                <a:spcPts val="6500"/>
              </a:lnSpc>
            </a:pPr>
            <a:r>
              <a:rPr lang="en-US" sz="6373">
                <a:solidFill>
                  <a:srgbClr val="000000"/>
                </a:solidFill>
                <a:latin typeface="Platform"/>
              </a:rPr>
              <a:t>Choices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2138754" y="3536165"/>
            <a:ext cx="11070136" cy="4327525"/>
          </a:xfrm>
          <a:prstGeom prst="rect">
            <a:avLst/>
          </a:prstGeom>
        </p:spPr>
        <p:txBody>
          <a:bodyPr anchor="t" rtlCol="false" tIns="0" lIns="0" bIns="0" rIns="0">
            <a:spAutoFit/>
          </a:bodyPr>
          <a:lstStyle/>
          <a:p>
            <a:pPr>
              <a:lnSpc>
                <a:spcPts val="5179"/>
              </a:lnSpc>
            </a:pPr>
            <a:r>
              <a:rPr lang="en-US" sz="3699">
                <a:solidFill>
                  <a:srgbClr val="000000"/>
                </a:solidFill>
                <a:latin typeface="AktivGrotesk-Regular"/>
              </a:rPr>
              <a:t>Remember we are looking for posters that...</a:t>
            </a:r>
          </a:p>
          <a:p>
            <a:pPr marL="798825" indent="-399412" lvl="1">
              <a:lnSpc>
                <a:spcPts val="5179"/>
              </a:lnSpc>
              <a:buFont typeface="Arial"/>
              <a:buChar char="•"/>
            </a:pPr>
            <a:r>
              <a:rPr lang="en-US" sz="3699">
                <a:solidFill>
                  <a:srgbClr val="000000"/>
                </a:solidFill>
                <a:latin typeface="AktivGrotesk-Regular"/>
              </a:rPr>
              <a:t>have </a:t>
            </a:r>
            <a:r>
              <a:rPr lang="en-US" sz="3699">
                <a:solidFill>
                  <a:srgbClr val="000000"/>
                </a:solidFill>
                <a:latin typeface="AktivGrotesk-Regular"/>
              </a:rPr>
              <a:t>a clear message</a:t>
            </a:r>
          </a:p>
          <a:p>
            <a:pPr marL="798825" indent="-399412" lvl="1">
              <a:lnSpc>
                <a:spcPts val="5179"/>
              </a:lnSpc>
              <a:buFont typeface="Arial"/>
              <a:buChar char="•"/>
            </a:pPr>
            <a:r>
              <a:rPr lang="en-US" sz="3699">
                <a:solidFill>
                  <a:srgbClr val="000000"/>
                </a:solidFill>
                <a:latin typeface="AktivGrotesk-Regular"/>
              </a:rPr>
              <a:t>are eye catching  </a:t>
            </a:r>
          </a:p>
          <a:p>
            <a:pPr marL="798825" indent="-399412" lvl="1">
              <a:lnSpc>
                <a:spcPts val="5179"/>
              </a:lnSpc>
              <a:buFont typeface="Arial"/>
              <a:buChar char="•"/>
            </a:pPr>
            <a:r>
              <a:rPr lang="en-US" sz="3699">
                <a:solidFill>
                  <a:srgbClr val="000000"/>
                </a:solidFill>
                <a:latin typeface="AktivGrotesk-Regular"/>
              </a:rPr>
              <a:t>don't have weapons, blood or scare tactics. </a:t>
            </a:r>
          </a:p>
          <a:p>
            <a:pPr algn="ctr">
              <a:lnSpc>
                <a:spcPts val="5179"/>
              </a:lnSpc>
            </a:pPr>
          </a:p>
          <a:p>
            <a:pPr algn="ctr">
              <a:lnSpc>
                <a:spcPts val="3919"/>
              </a:lnSpc>
            </a:pPr>
          </a:p>
          <a:p>
            <a:pPr algn="ctr">
              <a:lnSpc>
                <a:spcPts val="3919"/>
              </a:lnSpc>
            </a:pPr>
          </a:p>
        </p:txBody>
      </p:sp>
      <p:sp>
        <p:nvSpPr>
          <p:cNvPr name="Freeform 9" id="9"/>
          <p:cNvSpPr/>
          <p:nvPr/>
        </p:nvSpPr>
        <p:spPr>
          <a:xfrm flipH="false" flipV="false" rot="0">
            <a:off x="15740557" y="882818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sp>
        <p:nvSpPr>
          <p:cNvPr name="Freeform 10" id="10"/>
          <p:cNvSpPr/>
          <p:nvPr/>
        </p:nvSpPr>
        <p:spPr>
          <a:xfrm flipH="false" flipV="false" rot="0">
            <a:off x="12250081" y="2785656"/>
            <a:ext cx="4114800" cy="4114800"/>
          </a:xfrm>
          <a:custGeom>
            <a:avLst/>
            <a:gdLst/>
            <a:ahLst/>
            <a:cxnLst/>
            <a:rect r="r" b="b" t="t" l="l"/>
            <a:pathLst>
              <a:path h="4114800" w="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24435">
            <a:off x="1033523" y="1064648"/>
            <a:ext cx="15479873" cy="143110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Poster Time!</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875920" y="2560952"/>
            <a:ext cx="15479873" cy="26312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Empowering Choices</a:t>
            </a:r>
          </a:p>
          <a:p>
            <a:pP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125970" y="3870588"/>
            <a:ext cx="13193114" cy="6956425"/>
          </a:xfrm>
          <a:prstGeom prst="rect">
            <a:avLst/>
          </a:prstGeom>
        </p:spPr>
        <p:txBody>
          <a:bodyPr anchor="t" rtlCol="false" tIns="0" lIns="0" bIns="0" rIns="0">
            <a:spAutoFit/>
          </a:bodyPr>
          <a:lstStyle/>
          <a:p>
            <a:pPr algn="ctr">
              <a:lnSpc>
                <a:spcPts val="5179"/>
              </a:lnSpc>
            </a:pPr>
            <a:r>
              <a:rPr lang="en-US" sz="3699">
                <a:solidFill>
                  <a:srgbClr val="000000"/>
                </a:solidFill>
                <a:latin typeface="AktivGrotesk-Regular"/>
              </a:rPr>
              <a:t>Help raise awareness amongst your peers about the consequences of risk-taking behaviors, specifically focusing on the topic of knife crime. Using the NKBL website, create a presentation allowing your peers make more positive, informed decisions.</a:t>
            </a:r>
          </a:p>
          <a:p>
            <a:pPr algn="ctr">
              <a:lnSpc>
                <a:spcPts val="5179"/>
              </a:lnSpc>
            </a:pPr>
          </a:p>
          <a:p>
            <a:pPr algn="ctr">
              <a:lnSpc>
                <a:spcPts val="5179"/>
              </a:lnSpc>
            </a:pPr>
          </a:p>
          <a:p>
            <a:pPr algn="ctr">
              <a:lnSpc>
                <a:spcPts val="5179"/>
              </a:lnSpc>
            </a:pPr>
          </a:p>
          <a:p>
            <a:pPr algn="ctr">
              <a:lnSpc>
                <a:spcPts val="5179"/>
              </a:lnSpc>
            </a:pPr>
          </a:p>
          <a:p>
            <a:pPr algn="ctr">
              <a:lnSpc>
                <a:spcPts val="3919"/>
              </a:lnSpc>
            </a:pPr>
          </a:p>
          <a:p>
            <a:pPr algn="ctr">
              <a:lnSpc>
                <a:spcPts val="3919"/>
              </a:lnSpc>
            </a:pPr>
          </a:p>
        </p:txBody>
      </p:sp>
      <p:sp>
        <p:nvSpPr>
          <p:cNvPr name="Freeform 10" id="10"/>
          <p:cNvSpPr/>
          <p:nvPr/>
        </p:nvSpPr>
        <p:spPr>
          <a:xfrm flipH="false" flipV="false" rot="0">
            <a:off x="15740557" y="882818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3441323" y="3512184"/>
            <a:ext cx="11070136" cy="3100706"/>
          </a:xfrm>
          <a:prstGeom prst="rect">
            <a:avLst/>
          </a:prstGeom>
        </p:spPr>
        <p:txBody>
          <a:bodyPr anchor="t" rtlCol="false" tIns="0" lIns="0" bIns="0" rIns="0">
            <a:spAutoFit/>
          </a:bodyPr>
          <a:lstStyle/>
          <a:p>
            <a:pPr algn="ctr">
              <a:lnSpc>
                <a:spcPts val="6019"/>
              </a:lnSpc>
            </a:pPr>
            <a:r>
              <a:rPr lang="en-US" sz="4299">
                <a:solidFill>
                  <a:srgbClr val="000000"/>
                </a:solidFill>
                <a:latin typeface="AktivGrotesk-Regular"/>
              </a:rPr>
              <a:t>Write 'Risk-taking Behaviours' on your piece of paper . You have </a:t>
            </a:r>
            <a:r>
              <a:rPr lang="en-US" sz="4299" u="sng">
                <a:solidFill>
                  <a:srgbClr val="000000"/>
                </a:solidFill>
                <a:latin typeface="AktivGrotesk-Regular"/>
              </a:rPr>
              <a:t>two minutes</a:t>
            </a:r>
            <a:r>
              <a:rPr lang="en-US" sz="4299">
                <a:solidFill>
                  <a:srgbClr val="000000"/>
                </a:solidFill>
                <a:latin typeface="AktivGrotesk-Regular"/>
              </a:rPr>
              <a:t> to write down as many things you can remember about risk taking behaviours as possible. </a:t>
            </a:r>
          </a:p>
        </p:txBody>
      </p:sp>
      <p:sp>
        <p:nvSpPr>
          <p:cNvPr name="Freeform 9" id="9"/>
          <p:cNvSpPr/>
          <p:nvPr/>
        </p:nvSpPr>
        <p:spPr>
          <a:xfrm flipH="false" flipV="false" rot="0">
            <a:off x="15740557" y="882818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sp>
        <p:nvSpPr>
          <p:cNvPr name="TextBox 10" id="10"/>
          <p:cNvSpPr txBox="true"/>
          <p:nvPr/>
        </p:nvSpPr>
        <p:spPr>
          <a:xfrm rot="-24435">
            <a:off x="1033523" y="1064648"/>
            <a:ext cx="15479873" cy="143110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Last Person Standing </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2039758" y="-754758"/>
            <a:ext cx="12532172" cy="12446918"/>
            <a:chOff x="0" y="0"/>
            <a:chExt cx="3300654" cy="3278201"/>
          </a:xfrm>
        </p:grpSpPr>
        <p:sp>
          <p:nvSpPr>
            <p:cNvPr name="Freeform 3" id="3"/>
            <p:cNvSpPr/>
            <p:nvPr/>
          </p:nvSpPr>
          <p:spPr>
            <a:xfrm flipH="false" flipV="false" rot="0">
              <a:off x="0" y="0"/>
              <a:ext cx="3300654" cy="3278201"/>
            </a:xfrm>
            <a:custGeom>
              <a:avLst/>
              <a:gdLst/>
              <a:ahLst/>
              <a:cxnLst/>
              <a:rect r="r" b="b" t="t" l="l"/>
              <a:pathLst>
                <a:path h="3278201" w="3300654">
                  <a:moveTo>
                    <a:pt x="0" y="0"/>
                  </a:moveTo>
                  <a:lnTo>
                    <a:pt x="3300654" y="0"/>
                  </a:lnTo>
                  <a:lnTo>
                    <a:pt x="3300654" y="3278201"/>
                  </a:lnTo>
                  <a:lnTo>
                    <a:pt x="0" y="3278201"/>
                  </a:lnTo>
                  <a:close/>
                </a:path>
              </a:pathLst>
            </a:custGeom>
            <a:solidFill>
              <a:srgbClr val="F26522"/>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6175703" y="925830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grpSp>
        <p:nvGrpSpPr>
          <p:cNvPr name="Group 6" id="6"/>
          <p:cNvGrpSpPr>
            <a:grpSpLocks noChangeAspect="true"/>
          </p:cNvGrpSpPr>
          <p:nvPr/>
        </p:nvGrpSpPr>
        <p:grpSpPr>
          <a:xfrm rot="0">
            <a:off x="2999560" y="291480"/>
            <a:ext cx="12982086" cy="8775112"/>
            <a:chOff x="0" y="0"/>
            <a:chExt cx="5843270" cy="3949700"/>
          </a:xfrm>
        </p:grpSpPr>
        <p:sp>
          <p:nvSpPr>
            <p:cNvPr name="Freeform 7" id="7">
              <a:hlinkClick r:id="rId4" tooltip="https://soundcloud.com/youthlink-scotland/imagine-a-man-podcast-royston-youth-action"/>
            </p:cNvPr>
            <p:cNvSpPr/>
            <p:nvPr/>
          </p:nvSpPr>
          <p:spPr>
            <a:xfrm flipH="false" flipV="false" rot="0">
              <a:off x="35560" y="30480"/>
              <a:ext cx="5795010" cy="3901440"/>
            </a:xfrm>
            <a:custGeom>
              <a:avLst/>
              <a:gdLst/>
              <a:ahLst/>
              <a:cxnLst/>
              <a:rect r="r" b="b" t="t" l="l"/>
              <a:pathLst>
                <a:path h="3901440" w="5795010">
                  <a:moveTo>
                    <a:pt x="5795010" y="3901440"/>
                  </a:moveTo>
                  <a:lnTo>
                    <a:pt x="0" y="3901440"/>
                  </a:lnTo>
                  <a:lnTo>
                    <a:pt x="0" y="0"/>
                  </a:lnTo>
                  <a:lnTo>
                    <a:pt x="5795010" y="0"/>
                  </a:lnTo>
                  <a:lnTo>
                    <a:pt x="5795010" y="3901440"/>
                  </a:lnTo>
                  <a:lnTo>
                    <a:pt x="5795010" y="3901440"/>
                  </a:lnTo>
                  <a:close/>
                </a:path>
              </a:pathLst>
            </a:custGeom>
            <a:blipFill>
              <a:blip r:embed="rId5"/>
              <a:stretch>
                <a:fillRect l="-36372" t="0" r="0" b="0"/>
              </a:stretch>
            </a:blipFill>
          </p:spPr>
        </p:sp>
        <p:sp>
          <p:nvSpPr>
            <p:cNvPr name="Freeform 8" id="8">
              <a:hlinkClick r:id="rId6" tooltip="https://soundcloud.com/youthlink-scotland/imagine-a-man-podcast-royston-youth-action"/>
            </p:cNvPr>
            <p:cNvSpPr/>
            <p:nvPr/>
          </p:nvSpPr>
          <p:spPr>
            <a:xfrm flipH="false" flipV="false" rot="0">
              <a:off x="0" y="0"/>
              <a:ext cx="5843270" cy="3949700"/>
            </a:xfrm>
            <a:custGeom>
              <a:avLst/>
              <a:gdLst/>
              <a:ahLst/>
              <a:cxnLst/>
              <a:rect r="r" b="b" t="t" l="l"/>
              <a:pathLst>
                <a:path h="3949700" w="5843270">
                  <a:moveTo>
                    <a:pt x="5843270" y="3949700"/>
                  </a:moveTo>
                  <a:lnTo>
                    <a:pt x="0" y="3949700"/>
                  </a:lnTo>
                  <a:lnTo>
                    <a:pt x="0" y="0"/>
                  </a:lnTo>
                  <a:lnTo>
                    <a:pt x="5843270" y="0"/>
                  </a:lnTo>
                  <a:lnTo>
                    <a:pt x="5843270" y="3949700"/>
                  </a:lnTo>
                  <a:close/>
                </a:path>
              </a:pathLst>
            </a:custGeom>
            <a:blipFill>
              <a:blip r:embed="rId7"/>
              <a:stretch>
                <a:fillRect l="0" t="-238" r="0" b="-238"/>
              </a:stretch>
            </a:blipFill>
          </p:spPr>
        </p:sp>
      </p:grpSp>
      <p:sp>
        <p:nvSpPr>
          <p:cNvPr name="TextBox 9" id="9"/>
          <p:cNvSpPr txBox="true"/>
          <p:nvPr/>
        </p:nvSpPr>
        <p:spPr>
          <a:xfrm rot="12542">
            <a:off x="3000624" y="8944689"/>
            <a:ext cx="11497304" cy="747395"/>
          </a:xfrm>
          <a:prstGeom prst="rect">
            <a:avLst/>
          </a:prstGeom>
        </p:spPr>
        <p:txBody>
          <a:bodyPr anchor="t" rtlCol="false" tIns="0" lIns="0" bIns="0" rIns="0">
            <a:spAutoFit/>
          </a:bodyPr>
          <a:lstStyle/>
          <a:p>
            <a:pPr>
              <a:lnSpc>
                <a:spcPts val="5439"/>
              </a:lnSpc>
            </a:pPr>
            <a:r>
              <a:rPr lang="en-US" sz="3999">
                <a:solidFill>
                  <a:srgbClr val="000000"/>
                </a:solidFill>
                <a:latin typeface="AktivGrotesk-Medium"/>
              </a:rPr>
              <a:t>No Knives Better Lives Website</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740557" y="882818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sp>
        <p:nvSpPr>
          <p:cNvPr name="Freeform 9" id="9"/>
          <p:cNvSpPr/>
          <p:nvPr/>
        </p:nvSpPr>
        <p:spPr>
          <a:xfrm flipH="false" flipV="false" rot="0">
            <a:off x="11256386" y="4025993"/>
            <a:ext cx="5885813" cy="4911979"/>
          </a:xfrm>
          <a:custGeom>
            <a:avLst/>
            <a:gdLst/>
            <a:ahLst/>
            <a:cxnLst/>
            <a:rect r="r" b="b" t="t" l="l"/>
            <a:pathLst>
              <a:path h="4911979" w="5885813">
                <a:moveTo>
                  <a:pt x="0" y="0"/>
                </a:moveTo>
                <a:lnTo>
                  <a:pt x="5885813" y="0"/>
                </a:lnTo>
                <a:lnTo>
                  <a:pt x="5885813" y="4911978"/>
                </a:lnTo>
                <a:lnTo>
                  <a:pt x="0" y="4911978"/>
                </a:lnTo>
                <a:lnTo>
                  <a:pt x="0" y="0"/>
                </a:lnTo>
                <a:close/>
              </a:path>
            </a:pathLst>
          </a:custGeom>
          <a:blipFill>
            <a:blip r:embed="rId4"/>
            <a:stretch>
              <a:fillRect l="0" t="0" r="0" b="0"/>
            </a:stretch>
          </a:blipFill>
        </p:spPr>
      </p:sp>
      <p:sp>
        <p:nvSpPr>
          <p:cNvPr name="TextBox 10" id="10"/>
          <p:cNvSpPr txBox="true"/>
          <p:nvPr/>
        </p:nvSpPr>
        <p:spPr>
          <a:xfrm rot="0">
            <a:off x="1677378" y="2620930"/>
            <a:ext cx="14192162" cy="2014855"/>
          </a:xfrm>
          <a:prstGeom prst="rect">
            <a:avLst/>
          </a:prstGeom>
        </p:spPr>
        <p:txBody>
          <a:bodyPr anchor="t" rtlCol="false" tIns="0" lIns="0" bIns="0" rIns="0">
            <a:spAutoFit/>
          </a:bodyPr>
          <a:lstStyle/>
          <a:p>
            <a:pPr algn="ctr">
              <a:lnSpc>
                <a:spcPts val="3919"/>
              </a:lnSpc>
            </a:pPr>
            <a:r>
              <a:rPr lang="en-US" sz="2799">
                <a:solidFill>
                  <a:srgbClr val="000000"/>
                </a:solidFill>
                <a:latin typeface="AktivGrotesk-Regular"/>
              </a:rPr>
              <a:t>Aim: To create a presentation that educates and engages your peers, highlighting the risks and consequences of knife crime and promoting positive choices. </a:t>
            </a:r>
          </a:p>
          <a:p>
            <a:pPr algn="ctr">
              <a:lnSpc>
                <a:spcPts val="3919"/>
              </a:lnSpc>
            </a:pPr>
          </a:p>
          <a:p>
            <a:pPr algn="l">
              <a:lnSpc>
                <a:spcPts val="3919"/>
              </a:lnSpc>
            </a:pPr>
            <a:r>
              <a:rPr lang="en-US" sz="2799">
                <a:solidFill>
                  <a:srgbClr val="000000"/>
                </a:solidFill>
                <a:latin typeface="AktivGrotesk-Regular"/>
              </a:rPr>
              <a:t> </a:t>
            </a:r>
          </a:p>
        </p:txBody>
      </p:sp>
      <p:sp>
        <p:nvSpPr>
          <p:cNvPr name="TextBox 11" id="11"/>
          <p:cNvSpPr txBox="true"/>
          <p:nvPr/>
        </p:nvSpPr>
        <p:spPr>
          <a:xfrm rot="-24435">
            <a:off x="1033523" y="1064648"/>
            <a:ext cx="15479873" cy="143110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Creating Your Presentation</a:t>
            </a:r>
          </a:p>
        </p:txBody>
      </p:sp>
      <p:sp>
        <p:nvSpPr>
          <p:cNvPr name="TextBox 12" id="12"/>
          <p:cNvSpPr txBox="true"/>
          <p:nvPr/>
        </p:nvSpPr>
        <p:spPr>
          <a:xfrm rot="0">
            <a:off x="1451742" y="4389879"/>
            <a:ext cx="9930857" cy="2648672"/>
          </a:xfrm>
          <a:prstGeom prst="rect">
            <a:avLst/>
          </a:prstGeom>
        </p:spPr>
        <p:txBody>
          <a:bodyPr anchor="t" rtlCol="false" tIns="0" lIns="0" bIns="0" rIns="0">
            <a:spAutoFit/>
          </a:bodyPr>
          <a:lstStyle/>
          <a:p>
            <a:pPr>
              <a:lnSpc>
                <a:spcPts val="4160"/>
              </a:lnSpc>
              <a:spcBef>
                <a:spcPct val="0"/>
              </a:spcBef>
            </a:pPr>
            <a:r>
              <a:rPr lang="en-US" sz="2971">
                <a:solidFill>
                  <a:srgbClr val="000000"/>
                </a:solidFill>
                <a:latin typeface="AktivGrotesk-Regular"/>
              </a:rPr>
              <a:t>Rememeber: </a:t>
            </a:r>
          </a:p>
          <a:p>
            <a:pPr marL="641561" indent="-320781" lvl="1">
              <a:lnSpc>
                <a:spcPts val="4160"/>
              </a:lnSpc>
              <a:buFont typeface="Arial"/>
              <a:buChar char="•"/>
            </a:pPr>
            <a:r>
              <a:rPr lang="en-US" sz="2971">
                <a:solidFill>
                  <a:srgbClr val="000000"/>
                </a:solidFill>
                <a:latin typeface="AktivGrotesk-Regular"/>
              </a:rPr>
              <a:t>Include visual aids such as images and videos. </a:t>
            </a:r>
          </a:p>
          <a:p>
            <a:pPr marL="641561" indent="-320781" lvl="1">
              <a:lnSpc>
                <a:spcPts val="4160"/>
              </a:lnSpc>
              <a:buFont typeface="Arial"/>
              <a:buChar char="•"/>
            </a:pPr>
            <a:r>
              <a:rPr lang="en-US" sz="2971">
                <a:solidFill>
                  <a:srgbClr val="000000"/>
                </a:solidFill>
                <a:latin typeface="AktivGrotesk-Regular"/>
              </a:rPr>
              <a:t>Are there any relevant real-life examples you could include? </a:t>
            </a:r>
          </a:p>
          <a:p>
            <a:pPr algn="l" marL="641561" indent="-320781" lvl="1">
              <a:lnSpc>
                <a:spcPts val="4160"/>
              </a:lnSpc>
              <a:buFont typeface="Arial"/>
              <a:buChar char="•"/>
            </a:pPr>
            <a:r>
              <a:rPr lang="en-US" sz="2971">
                <a:solidFill>
                  <a:srgbClr val="000000"/>
                </a:solidFill>
                <a:latin typeface="AktivGrotesk-Regular"/>
              </a:rPr>
              <a:t>Avoid images of blood, knives or use of scare tactics.</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884451" y="3622441"/>
            <a:ext cx="15479873" cy="26312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Create a Ripple Effect</a:t>
            </a:r>
          </a:p>
          <a:p>
            <a:pP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547443" y="4947687"/>
            <a:ext cx="13193114" cy="6956425"/>
          </a:xfrm>
          <a:prstGeom prst="rect">
            <a:avLst/>
          </a:prstGeom>
        </p:spPr>
        <p:txBody>
          <a:bodyPr anchor="t" rtlCol="false" tIns="0" lIns="0" bIns="0" rIns="0">
            <a:spAutoFit/>
          </a:bodyPr>
          <a:lstStyle/>
          <a:p>
            <a:pPr algn="ctr">
              <a:lnSpc>
                <a:spcPts val="5179"/>
              </a:lnSpc>
            </a:pPr>
            <a:r>
              <a:rPr lang="en-US" sz="3699">
                <a:solidFill>
                  <a:srgbClr val="000000"/>
                </a:solidFill>
                <a:latin typeface="AktivGrotesk-Regular"/>
              </a:rPr>
              <a:t>A collection of 'small' actions within your community can create a rippling effect, causing a national impact. This session explores the actions that can be taken personally, within your community and at a national level and who can support you in these. </a:t>
            </a:r>
          </a:p>
          <a:p>
            <a:pPr algn="ctr">
              <a:lnSpc>
                <a:spcPts val="5179"/>
              </a:lnSpc>
            </a:pPr>
          </a:p>
          <a:p>
            <a:pPr algn="ctr">
              <a:lnSpc>
                <a:spcPts val="5179"/>
              </a:lnSpc>
            </a:pPr>
          </a:p>
          <a:p>
            <a:pPr algn="ctr">
              <a:lnSpc>
                <a:spcPts val="5179"/>
              </a:lnSpc>
            </a:pPr>
          </a:p>
          <a:p>
            <a:pPr algn="ctr">
              <a:lnSpc>
                <a:spcPts val="5179"/>
              </a:lnSpc>
            </a:pPr>
          </a:p>
          <a:p>
            <a:pPr algn="ctr">
              <a:lnSpc>
                <a:spcPts val="3919"/>
              </a:lnSpc>
            </a:pPr>
          </a:p>
          <a:p>
            <a:pPr algn="ctr">
              <a:lnSpc>
                <a:spcPts val="3919"/>
              </a:lnSpc>
            </a:pPr>
          </a:p>
        </p:txBody>
      </p:sp>
      <p:sp>
        <p:nvSpPr>
          <p:cNvPr name="Freeform 10" id="10"/>
          <p:cNvSpPr/>
          <p:nvPr/>
        </p:nvSpPr>
        <p:spPr>
          <a:xfrm flipH="false" flipV="false" rot="0">
            <a:off x="15740557" y="882818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875920" y="399863"/>
            <a:ext cx="15479873" cy="26312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Create a Ripple Effect</a:t>
            </a:r>
          </a:p>
          <a:p>
            <a:pP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5740557" y="882818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sp>
        <p:nvSpPr>
          <p:cNvPr name="Freeform 10" id="10"/>
          <p:cNvSpPr/>
          <p:nvPr/>
        </p:nvSpPr>
        <p:spPr>
          <a:xfrm flipH="false" flipV="false" rot="0">
            <a:off x="11825049" y="2709417"/>
            <a:ext cx="4220308" cy="4114800"/>
          </a:xfrm>
          <a:custGeom>
            <a:avLst/>
            <a:gdLst/>
            <a:ahLst/>
            <a:cxnLst/>
            <a:rect r="r" b="b" t="t" l="l"/>
            <a:pathLst>
              <a:path h="4114800" w="4220308">
                <a:moveTo>
                  <a:pt x="0" y="0"/>
                </a:moveTo>
                <a:lnTo>
                  <a:pt x="4220308" y="0"/>
                </a:lnTo>
                <a:lnTo>
                  <a:pt x="42203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6883241" y="2709417"/>
            <a:ext cx="4220308" cy="4114800"/>
          </a:xfrm>
          <a:custGeom>
            <a:avLst/>
            <a:gdLst/>
            <a:ahLst/>
            <a:cxnLst/>
            <a:rect r="r" b="b" t="t" l="l"/>
            <a:pathLst>
              <a:path h="4114800" w="4220308">
                <a:moveTo>
                  <a:pt x="0" y="0"/>
                </a:moveTo>
                <a:lnTo>
                  <a:pt x="4220308" y="0"/>
                </a:lnTo>
                <a:lnTo>
                  <a:pt x="42203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941434" y="2709417"/>
            <a:ext cx="4220308" cy="4114800"/>
          </a:xfrm>
          <a:custGeom>
            <a:avLst/>
            <a:gdLst/>
            <a:ahLst/>
            <a:cxnLst/>
            <a:rect r="r" b="b" t="t" l="l"/>
            <a:pathLst>
              <a:path h="4114800" w="4220308">
                <a:moveTo>
                  <a:pt x="0" y="0"/>
                </a:moveTo>
                <a:lnTo>
                  <a:pt x="4220307" y="0"/>
                </a:lnTo>
                <a:lnTo>
                  <a:pt x="422030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2699454" y="4285168"/>
            <a:ext cx="2704267" cy="877572"/>
          </a:xfrm>
          <a:prstGeom prst="rect">
            <a:avLst/>
          </a:prstGeom>
        </p:spPr>
        <p:txBody>
          <a:bodyPr anchor="t" rtlCol="false" tIns="0" lIns="0" bIns="0" rIns="0">
            <a:spAutoFit/>
          </a:bodyPr>
          <a:lstStyle/>
          <a:p>
            <a:pPr algn="ctr">
              <a:lnSpc>
                <a:spcPts val="7279"/>
              </a:lnSpc>
            </a:pPr>
            <a:r>
              <a:rPr lang="en-US" sz="5199">
                <a:solidFill>
                  <a:srgbClr val="000000"/>
                </a:solidFill>
                <a:latin typeface="Source Sans Pro Bold"/>
              </a:rPr>
              <a:t>Personal </a:t>
            </a:r>
          </a:p>
        </p:txBody>
      </p:sp>
      <p:sp>
        <p:nvSpPr>
          <p:cNvPr name="TextBox 14" id="14"/>
          <p:cNvSpPr txBox="true"/>
          <p:nvPr/>
        </p:nvSpPr>
        <p:spPr>
          <a:xfrm rot="0">
            <a:off x="8150373" y="4285168"/>
            <a:ext cx="1686044" cy="877572"/>
          </a:xfrm>
          <a:prstGeom prst="rect">
            <a:avLst/>
          </a:prstGeom>
        </p:spPr>
        <p:txBody>
          <a:bodyPr anchor="t" rtlCol="false" tIns="0" lIns="0" bIns="0" rIns="0">
            <a:spAutoFit/>
          </a:bodyPr>
          <a:lstStyle/>
          <a:p>
            <a:pPr algn="ctr">
              <a:lnSpc>
                <a:spcPts val="7279"/>
              </a:lnSpc>
            </a:pPr>
            <a:r>
              <a:rPr lang="en-US" sz="5199">
                <a:solidFill>
                  <a:srgbClr val="000000"/>
                </a:solidFill>
                <a:latin typeface="Source Sans Pro Bold"/>
              </a:rPr>
              <a:t>Local </a:t>
            </a:r>
          </a:p>
        </p:txBody>
      </p:sp>
      <p:sp>
        <p:nvSpPr>
          <p:cNvPr name="TextBox 15" id="15"/>
          <p:cNvSpPr txBox="true"/>
          <p:nvPr/>
        </p:nvSpPr>
        <p:spPr>
          <a:xfrm rot="0">
            <a:off x="12683499" y="4285168"/>
            <a:ext cx="2503408" cy="877572"/>
          </a:xfrm>
          <a:prstGeom prst="rect">
            <a:avLst/>
          </a:prstGeom>
        </p:spPr>
        <p:txBody>
          <a:bodyPr anchor="t" rtlCol="false" tIns="0" lIns="0" bIns="0" rIns="0">
            <a:spAutoFit/>
          </a:bodyPr>
          <a:lstStyle/>
          <a:p>
            <a:pPr algn="ctr">
              <a:lnSpc>
                <a:spcPts val="7279"/>
              </a:lnSpc>
            </a:pPr>
            <a:r>
              <a:rPr lang="en-US" sz="5199">
                <a:solidFill>
                  <a:srgbClr val="000000"/>
                </a:solidFill>
                <a:latin typeface="Source Sans Pro Bold"/>
              </a:rPr>
              <a:t>National</a:t>
            </a:r>
          </a:p>
        </p:txBody>
      </p:sp>
      <p:sp>
        <p:nvSpPr>
          <p:cNvPr name="TextBox 16" id="16"/>
          <p:cNvSpPr txBox="true"/>
          <p:nvPr/>
        </p:nvSpPr>
        <p:spPr>
          <a:xfrm rot="0">
            <a:off x="2176399" y="7700728"/>
            <a:ext cx="13935203" cy="587376"/>
          </a:xfrm>
          <a:prstGeom prst="rect">
            <a:avLst/>
          </a:prstGeom>
        </p:spPr>
        <p:txBody>
          <a:bodyPr anchor="t" rtlCol="false" tIns="0" lIns="0" bIns="0" rIns="0">
            <a:spAutoFit/>
          </a:bodyPr>
          <a:lstStyle/>
          <a:p>
            <a:pPr algn="ctr">
              <a:lnSpc>
                <a:spcPts val="4899"/>
              </a:lnSpc>
            </a:pPr>
            <a:r>
              <a:rPr lang="en-US" sz="3499">
                <a:solidFill>
                  <a:srgbClr val="000000"/>
                </a:solidFill>
                <a:latin typeface="Source Sans Pro Bold"/>
              </a:rPr>
              <a:t> Collect the actions you feel could be done at your allocated level.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24435">
            <a:off x="1033233" y="342674"/>
            <a:ext cx="16449187" cy="1353001"/>
          </a:xfrm>
          <a:prstGeom prst="rect">
            <a:avLst/>
          </a:prstGeom>
        </p:spPr>
        <p:txBody>
          <a:bodyPr anchor="t" rtlCol="false" tIns="0" lIns="0" bIns="0" rIns="0">
            <a:spAutoFit/>
          </a:bodyPr>
          <a:lstStyle/>
          <a:p>
            <a:pPr>
              <a:lnSpc>
                <a:spcPts val="8945"/>
              </a:lnSpc>
            </a:pPr>
            <a:r>
              <a:rPr lang="en-US" sz="8769">
                <a:solidFill>
                  <a:srgbClr val="000000"/>
                </a:solidFill>
                <a:latin typeface="Platform"/>
              </a:rPr>
              <a:t>Topping Descriptions</a:t>
            </a:r>
          </a:p>
        </p:txBody>
      </p:sp>
      <p:sp>
        <p:nvSpPr>
          <p:cNvPr name="TextBox 9" id="9"/>
          <p:cNvSpPr txBox="true"/>
          <p:nvPr/>
        </p:nvSpPr>
        <p:spPr>
          <a:xfrm rot="0">
            <a:off x="1913413" y="1820315"/>
            <a:ext cx="14413449" cy="8072757"/>
          </a:xfrm>
          <a:prstGeom prst="rect">
            <a:avLst/>
          </a:prstGeom>
        </p:spPr>
        <p:txBody>
          <a:bodyPr anchor="t" rtlCol="false" tIns="0" lIns="0" bIns="0" rIns="0">
            <a:spAutoFit/>
          </a:bodyPr>
          <a:lstStyle/>
          <a:p>
            <a:pPr>
              <a:lnSpc>
                <a:spcPts val="6019"/>
              </a:lnSpc>
            </a:pPr>
            <a:r>
              <a:rPr lang="en-US" sz="4299" u="sng">
                <a:solidFill>
                  <a:srgbClr val="000000"/>
                </a:solidFill>
                <a:latin typeface="Muli Light"/>
              </a:rPr>
              <a:t>Check in/Check Out</a:t>
            </a:r>
            <a:r>
              <a:rPr lang="en-US" sz="4299">
                <a:solidFill>
                  <a:srgbClr val="000000"/>
                </a:solidFill>
                <a:latin typeface="Muli Light"/>
              </a:rPr>
              <a:t> - Allow for space and time for thoughts/feelings/learning to be shared.</a:t>
            </a:r>
          </a:p>
          <a:p>
            <a:pPr>
              <a:lnSpc>
                <a:spcPts val="2379"/>
              </a:lnSpc>
            </a:pPr>
          </a:p>
          <a:p>
            <a:pPr>
              <a:lnSpc>
                <a:spcPts val="6019"/>
              </a:lnSpc>
            </a:pPr>
            <a:r>
              <a:rPr lang="en-US" sz="4299" u="sng">
                <a:solidFill>
                  <a:srgbClr val="000000"/>
                </a:solidFill>
                <a:latin typeface="Muli Light"/>
              </a:rPr>
              <a:t>Starter/Warm Up</a:t>
            </a:r>
            <a:r>
              <a:rPr lang="en-US" sz="4299">
                <a:solidFill>
                  <a:srgbClr val="000000"/>
                </a:solidFill>
                <a:latin typeface="Muli Light"/>
              </a:rPr>
              <a:t> - A fun way to hook and conclude your lesson.</a:t>
            </a:r>
          </a:p>
          <a:p>
            <a:pPr>
              <a:lnSpc>
                <a:spcPts val="2520"/>
              </a:lnSpc>
            </a:pPr>
          </a:p>
          <a:p>
            <a:pPr>
              <a:lnSpc>
                <a:spcPts val="6019"/>
              </a:lnSpc>
            </a:pPr>
            <a:r>
              <a:rPr lang="en-US" sz="4299" u="sng">
                <a:solidFill>
                  <a:srgbClr val="000000"/>
                </a:solidFill>
                <a:latin typeface="Muli Light"/>
              </a:rPr>
              <a:t>Activity</a:t>
            </a:r>
            <a:r>
              <a:rPr lang="en-US" sz="4299">
                <a:solidFill>
                  <a:srgbClr val="000000"/>
                </a:solidFill>
                <a:latin typeface="Muli Light"/>
              </a:rPr>
              <a:t> - Where you introduce and explore your key points.</a:t>
            </a:r>
          </a:p>
          <a:p>
            <a:pPr>
              <a:lnSpc>
                <a:spcPts val="2520"/>
              </a:lnSpc>
            </a:pPr>
          </a:p>
          <a:p>
            <a:pPr>
              <a:lnSpc>
                <a:spcPts val="6019"/>
              </a:lnSpc>
            </a:pPr>
            <a:r>
              <a:rPr lang="en-US" sz="4299" u="sng">
                <a:solidFill>
                  <a:srgbClr val="000000"/>
                </a:solidFill>
                <a:latin typeface="Muli Light"/>
              </a:rPr>
              <a:t>Discussion </a:t>
            </a:r>
            <a:r>
              <a:rPr lang="en-US" sz="4299">
                <a:solidFill>
                  <a:srgbClr val="000000"/>
                </a:solidFill>
                <a:latin typeface="Muli Light"/>
              </a:rPr>
              <a:t>- Give your group time to talk about the topic, ideas and experiences.</a:t>
            </a:r>
          </a:p>
          <a:p>
            <a:pPr>
              <a:lnSpc>
                <a:spcPts val="2520"/>
              </a:lnSpc>
            </a:pPr>
          </a:p>
          <a:p>
            <a:pPr>
              <a:lnSpc>
                <a:spcPts val="6019"/>
              </a:lnSpc>
              <a:spcBef>
                <a:spcPct val="0"/>
              </a:spcBef>
            </a:pPr>
            <a:r>
              <a:rPr lang="en-US" sz="4299" u="sng">
                <a:solidFill>
                  <a:srgbClr val="000000"/>
                </a:solidFill>
                <a:latin typeface="Muli Light"/>
              </a:rPr>
              <a:t>Round Up</a:t>
            </a:r>
            <a:r>
              <a:rPr lang="en-US" sz="4299">
                <a:solidFill>
                  <a:srgbClr val="000000"/>
                </a:solidFill>
                <a:latin typeface="Muli Light"/>
              </a:rPr>
              <a:t> - Sum up the key points of your lesson.</a:t>
            </a:r>
          </a:p>
        </p:txBody>
      </p:sp>
      <p:sp>
        <p:nvSpPr>
          <p:cNvPr name="Freeform 10" id="10"/>
          <p:cNvSpPr/>
          <p:nvPr/>
        </p:nvSpPr>
        <p:spPr>
          <a:xfrm flipH="false" flipV="false" rot="0">
            <a:off x="15620299" y="8735012"/>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875920" y="399863"/>
            <a:ext cx="15479873" cy="26312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Create a Ripple Effect</a:t>
            </a:r>
          </a:p>
          <a:p>
            <a:pP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5740557" y="8828180"/>
            <a:ext cx="2167194" cy="1158059"/>
          </a:xfrm>
          <a:custGeom>
            <a:avLst/>
            <a:gdLst/>
            <a:ahLst/>
            <a:cxnLst/>
            <a:rect r="r" b="b" t="t" l="l"/>
            <a:pathLst>
              <a:path h="1158059" w="2167194">
                <a:moveTo>
                  <a:pt x="0" y="0"/>
                </a:moveTo>
                <a:lnTo>
                  <a:pt x="2167194" y="0"/>
                </a:lnTo>
                <a:lnTo>
                  <a:pt x="2167194" y="1158059"/>
                </a:lnTo>
                <a:lnTo>
                  <a:pt x="0" y="1158059"/>
                </a:lnTo>
                <a:lnTo>
                  <a:pt x="0" y="0"/>
                </a:lnTo>
                <a:close/>
              </a:path>
            </a:pathLst>
          </a:custGeom>
          <a:blipFill>
            <a:blip r:embed="rId3"/>
            <a:stretch>
              <a:fillRect l="0" t="0" r="0" b="0"/>
            </a:stretch>
          </a:blipFill>
        </p:spPr>
      </p:sp>
      <p:sp>
        <p:nvSpPr>
          <p:cNvPr name="Freeform 10" id="10"/>
          <p:cNvSpPr/>
          <p:nvPr/>
        </p:nvSpPr>
        <p:spPr>
          <a:xfrm flipH="false" flipV="false" rot="0">
            <a:off x="11825049" y="2709417"/>
            <a:ext cx="4220308" cy="4114800"/>
          </a:xfrm>
          <a:custGeom>
            <a:avLst/>
            <a:gdLst/>
            <a:ahLst/>
            <a:cxnLst/>
            <a:rect r="r" b="b" t="t" l="l"/>
            <a:pathLst>
              <a:path h="4114800" w="4220308">
                <a:moveTo>
                  <a:pt x="0" y="0"/>
                </a:moveTo>
                <a:lnTo>
                  <a:pt x="4220308" y="0"/>
                </a:lnTo>
                <a:lnTo>
                  <a:pt x="42203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6883241" y="2709417"/>
            <a:ext cx="4220308" cy="4114800"/>
          </a:xfrm>
          <a:custGeom>
            <a:avLst/>
            <a:gdLst/>
            <a:ahLst/>
            <a:cxnLst/>
            <a:rect r="r" b="b" t="t" l="l"/>
            <a:pathLst>
              <a:path h="4114800" w="4220308">
                <a:moveTo>
                  <a:pt x="0" y="0"/>
                </a:moveTo>
                <a:lnTo>
                  <a:pt x="4220308" y="0"/>
                </a:lnTo>
                <a:lnTo>
                  <a:pt x="42203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941434" y="2709417"/>
            <a:ext cx="4220308" cy="4114800"/>
          </a:xfrm>
          <a:custGeom>
            <a:avLst/>
            <a:gdLst/>
            <a:ahLst/>
            <a:cxnLst/>
            <a:rect r="r" b="b" t="t" l="l"/>
            <a:pathLst>
              <a:path h="4114800" w="4220308">
                <a:moveTo>
                  <a:pt x="0" y="0"/>
                </a:moveTo>
                <a:lnTo>
                  <a:pt x="4220307" y="0"/>
                </a:lnTo>
                <a:lnTo>
                  <a:pt x="4220307"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2699454" y="4285168"/>
            <a:ext cx="2704267" cy="877572"/>
          </a:xfrm>
          <a:prstGeom prst="rect">
            <a:avLst/>
          </a:prstGeom>
        </p:spPr>
        <p:txBody>
          <a:bodyPr anchor="t" rtlCol="false" tIns="0" lIns="0" bIns="0" rIns="0">
            <a:spAutoFit/>
          </a:bodyPr>
          <a:lstStyle/>
          <a:p>
            <a:pPr algn="ctr">
              <a:lnSpc>
                <a:spcPts val="7279"/>
              </a:lnSpc>
            </a:pPr>
            <a:r>
              <a:rPr lang="en-US" sz="5199">
                <a:solidFill>
                  <a:srgbClr val="000000"/>
                </a:solidFill>
                <a:latin typeface="Source Sans Pro Bold"/>
              </a:rPr>
              <a:t>Personal </a:t>
            </a:r>
          </a:p>
        </p:txBody>
      </p:sp>
      <p:sp>
        <p:nvSpPr>
          <p:cNvPr name="TextBox 14" id="14"/>
          <p:cNvSpPr txBox="true"/>
          <p:nvPr/>
        </p:nvSpPr>
        <p:spPr>
          <a:xfrm rot="0">
            <a:off x="8150373" y="4285168"/>
            <a:ext cx="1686044" cy="877572"/>
          </a:xfrm>
          <a:prstGeom prst="rect">
            <a:avLst/>
          </a:prstGeom>
        </p:spPr>
        <p:txBody>
          <a:bodyPr anchor="t" rtlCol="false" tIns="0" lIns="0" bIns="0" rIns="0">
            <a:spAutoFit/>
          </a:bodyPr>
          <a:lstStyle/>
          <a:p>
            <a:pPr algn="ctr">
              <a:lnSpc>
                <a:spcPts val="7279"/>
              </a:lnSpc>
            </a:pPr>
            <a:r>
              <a:rPr lang="en-US" sz="5199">
                <a:solidFill>
                  <a:srgbClr val="000000"/>
                </a:solidFill>
                <a:latin typeface="Source Sans Pro Bold"/>
              </a:rPr>
              <a:t>Local </a:t>
            </a:r>
          </a:p>
        </p:txBody>
      </p:sp>
      <p:sp>
        <p:nvSpPr>
          <p:cNvPr name="TextBox 15" id="15"/>
          <p:cNvSpPr txBox="true"/>
          <p:nvPr/>
        </p:nvSpPr>
        <p:spPr>
          <a:xfrm rot="0">
            <a:off x="12683499" y="4285168"/>
            <a:ext cx="2503408" cy="877572"/>
          </a:xfrm>
          <a:prstGeom prst="rect">
            <a:avLst/>
          </a:prstGeom>
        </p:spPr>
        <p:txBody>
          <a:bodyPr anchor="t" rtlCol="false" tIns="0" lIns="0" bIns="0" rIns="0">
            <a:spAutoFit/>
          </a:bodyPr>
          <a:lstStyle/>
          <a:p>
            <a:pPr algn="ctr">
              <a:lnSpc>
                <a:spcPts val="7279"/>
              </a:lnSpc>
            </a:pPr>
            <a:r>
              <a:rPr lang="en-US" sz="5199">
                <a:solidFill>
                  <a:srgbClr val="000000"/>
                </a:solidFill>
                <a:latin typeface="Source Sans Pro Bold"/>
              </a:rPr>
              <a:t>National</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1037782" y="3379846"/>
            <a:ext cx="15967160" cy="26312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Signature  Collection</a:t>
            </a:r>
          </a:p>
          <a:p>
            <a:pPr algn="ct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547443" y="4976262"/>
            <a:ext cx="13193114" cy="3005455"/>
          </a:xfrm>
          <a:prstGeom prst="rect">
            <a:avLst/>
          </a:prstGeom>
        </p:spPr>
        <p:txBody>
          <a:bodyPr anchor="t" rtlCol="false" tIns="0" lIns="0" bIns="0" rIns="0">
            <a:spAutoFit/>
          </a:bodyPr>
          <a:lstStyle/>
          <a:p>
            <a:pPr algn="ctr">
              <a:lnSpc>
                <a:spcPts val="3919"/>
              </a:lnSpc>
            </a:pPr>
            <a:r>
              <a:rPr lang="en-US" sz="2799">
                <a:solidFill>
                  <a:srgbClr val="000000"/>
                </a:solidFill>
                <a:latin typeface="AktivGrotesk-Regular"/>
              </a:rPr>
              <a:t>Get people on board with your cause by gathering signatures. </a:t>
            </a:r>
          </a:p>
          <a:p>
            <a:pPr algn="ctr">
              <a:lnSpc>
                <a:spcPts val="3919"/>
              </a:lnSpc>
            </a:pPr>
          </a:p>
          <a:p>
            <a:pPr algn="ctr">
              <a:lnSpc>
                <a:spcPts val="3919"/>
              </a:lnSpc>
            </a:pPr>
          </a:p>
          <a:p>
            <a:pPr algn="ctr">
              <a:lnSpc>
                <a:spcPts val="3919"/>
              </a:lnSpc>
            </a:pPr>
          </a:p>
          <a:p>
            <a:pPr algn="ctr">
              <a:lnSpc>
                <a:spcPts val="3919"/>
              </a:lnSpc>
            </a:pPr>
          </a:p>
          <a:p>
            <a:pPr algn="ctr">
              <a:lnSpc>
                <a:spcPts val="3919"/>
              </a:lnSpc>
            </a:pP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
        <p:nvSpPr>
          <p:cNvPr name="Freeform 9" id="9"/>
          <p:cNvSpPr/>
          <p:nvPr/>
        </p:nvSpPr>
        <p:spPr>
          <a:xfrm flipH="false" flipV="false" rot="0">
            <a:off x="4593345" y="2083747"/>
            <a:ext cx="9129624" cy="8203253"/>
          </a:xfrm>
          <a:custGeom>
            <a:avLst/>
            <a:gdLst/>
            <a:ahLst/>
            <a:cxnLst/>
            <a:rect r="r" b="b" t="t" l="l"/>
            <a:pathLst>
              <a:path h="8203253" w="9129624">
                <a:moveTo>
                  <a:pt x="0" y="0"/>
                </a:moveTo>
                <a:lnTo>
                  <a:pt x="9129623" y="0"/>
                </a:lnTo>
                <a:lnTo>
                  <a:pt x="9129623" y="8203253"/>
                </a:lnTo>
                <a:lnTo>
                  <a:pt x="0" y="8203253"/>
                </a:lnTo>
                <a:lnTo>
                  <a:pt x="0" y="0"/>
                </a:lnTo>
                <a:close/>
              </a:path>
            </a:pathLst>
          </a:custGeom>
          <a:blipFill>
            <a:blip r:embed="rId4"/>
            <a:stretch>
              <a:fillRect l="0" t="0" r="0" b="0"/>
            </a:stretch>
          </a:blipFill>
        </p:spPr>
      </p:sp>
      <p:sp>
        <p:nvSpPr>
          <p:cNvPr name="TextBox 10" id="10"/>
          <p:cNvSpPr txBox="true"/>
          <p:nvPr/>
        </p:nvSpPr>
        <p:spPr>
          <a:xfrm rot="-24435">
            <a:off x="3367630" y="303623"/>
            <a:ext cx="11552741" cy="143110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Creating your petition </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1046313" y="3379815"/>
            <a:ext cx="15967160" cy="50315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The United Nations Convention on the Rights of the Child (UNCRC)</a:t>
            </a:r>
          </a:p>
          <a:p>
            <a:pPr algn="ct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4220411" y="303623"/>
            <a:ext cx="9288606"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Agree or Disagree</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953960" y="2986390"/>
            <a:ext cx="13821507" cy="4321811"/>
          </a:xfrm>
          <a:prstGeom prst="rect">
            <a:avLst/>
          </a:prstGeom>
        </p:spPr>
        <p:txBody>
          <a:bodyPr anchor="t" rtlCol="false" tIns="0" lIns="0" bIns="0" rIns="0">
            <a:spAutoFit/>
          </a:bodyPr>
          <a:lstStyle/>
          <a:p>
            <a:pPr algn="ctr">
              <a:lnSpc>
                <a:spcPts val="5879"/>
              </a:lnSpc>
            </a:pPr>
          </a:p>
          <a:p>
            <a:pPr algn="ctr">
              <a:lnSpc>
                <a:spcPts val="6999"/>
              </a:lnSpc>
            </a:pPr>
            <a:r>
              <a:rPr lang="en-US" sz="4999">
                <a:solidFill>
                  <a:srgbClr val="000000"/>
                </a:solidFill>
                <a:latin typeface="AktivGrotesk-Regular"/>
              </a:rPr>
              <a:t>Human rights are only necessary for people who live in countries where there is a lot of poverty or war.</a:t>
            </a:r>
          </a:p>
          <a:p>
            <a:pPr algn="ctr">
              <a:lnSpc>
                <a:spcPts val="6999"/>
              </a:lnSpc>
            </a:pP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4220411" y="303623"/>
            <a:ext cx="9288606"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Agree or Disagree</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953960" y="3972409"/>
            <a:ext cx="13821507" cy="3435986"/>
          </a:xfrm>
          <a:prstGeom prst="rect">
            <a:avLst/>
          </a:prstGeom>
        </p:spPr>
        <p:txBody>
          <a:bodyPr anchor="t" rtlCol="false" tIns="0" lIns="0" bIns="0" rIns="0">
            <a:spAutoFit/>
          </a:bodyPr>
          <a:lstStyle/>
          <a:p>
            <a:pPr algn="ctr">
              <a:lnSpc>
                <a:spcPts val="5879"/>
              </a:lnSpc>
            </a:pPr>
          </a:p>
          <a:p>
            <a:pPr algn="ctr">
              <a:lnSpc>
                <a:spcPts val="6999"/>
              </a:lnSpc>
            </a:pPr>
            <a:r>
              <a:rPr lang="en-US" sz="4999">
                <a:solidFill>
                  <a:srgbClr val="000000"/>
                </a:solidFill>
                <a:latin typeface="AktivGrotesk-Regular"/>
              </a:rPr>
              <a:t>Children have their own human rights treaty because childhood is a very precious time.</a:t>
            </a:r>
          </a:p>
          <a:p>
            <a:pPr algn="ctr">
              <a:lnSpc>
                <a:spcPts val="6999"/>
              </a:lnSpc>
            </a:pP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4220411" y="303623"/>
            <a:ext cx="9288606"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Agree or Disagree</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233246" y="3529497"/>
            <a:ext cx="13821507" cy="4321811"/>
          </a:xfrm>
          <a:prstGeom prst="rect">
            <a:avLst/>
          </a:prstGeom>
        </p:spPr>
        <p:txBody>
          <a:bodyPr anchor="t" rtlCol="false" tIns="0" lIns="0" bIns="0" rIns="0">
            <a:spAutoFit/>
          </a:bodyPr>
          <a:lstStyle/>
          <a:p>
            <a:pPr algn="ctr">
              <a:lnSpc>
                <a:spcPts val="5879"/>
              </a:lnSpc>
            </a:pPr>
          </a:p>
          <a:p>
            <a:pPr algn="ctr">
              <a:lnSpc>
                <a:spcPts val="6999"/>
              </a:lnSpc>
            </a:pPr>
            <a:r>
              <a:rPr lang="en-US" sz="4999">
                <a:solidFill>
                  <a:srgbClr val="000000"/>
                </a:solidFill>
                <a:latin typeface="AktivGrotesk-Regular"/>
              </a:rPr>
              <a:t>Ordinary people can do much more than the Government to protect human rights.</a:t>
            </a:r>
          </a:p>
          <a:p>
            <a:pPr algn="ctr">
              <a:lnSpc>
                <a:spcPts val="6999"/>
              </a:lnSpc>
            </a:pPr>
          </a:p>
          <a:p>
            <a:pPr algn="ctr">
              <a:lnSpc>
                <a:spcPts val="6999"/>
              </a:lnSpc>
            </a:pP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4220411" y="303623"/>
            <a:ext cx="9288606"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Agree or Disagree</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919050" y="3529497"/>
            <a:ext cx="13821507" cy="4321811"/>
          </a:xfrm>
          <a:prstGeom prst="rect">
            <a:avLst/>
          </a:prstGeom>
        </p:spPr>
        <p:txBody>
          <a:bodyPr anchor="t" rtlCol="false" tIns="0" lIns="0" bIns="0" rIns="0">
            <a:spAutoFit/>
          </a:bodyPr>
          <a:lstStyle/>
          <a:p>
            <a:pPr algn="ctr">
              <a:lnSpc>
                <a:spcPts val="5879"/>
              </a:lnSpc>
            </a:pPr>
          </a:p>
          <a:p>
            <a:pPr algn="ctr">
              <a:lnSpc>
                <a:spcPts val="6999"/>
              </a:lnSpc>
            </a:pPr>
            <a:r>
              <a:rPr lang="en-US" sz="4999">
                <a:solidFill>
                  <a:srgbClr val="000000"/>
                </a:solidFill>
                <a:latin typeface="AktivGrotesk-Regular"/>
              </a:rPr>
              <a:t>You have to be a certain age to have the right to be heard and taken seriously.</a:t>
            </a:r>
          </a:p>
          <a:p>
            <a:pPr algn="ctr">
              <a:lnSpc>
                <a:spcPts val="6999"/>
              </a:lnSpc>
            </a:pPr>
          </a:p>
          <a:p>
            <a:pPr algn="ctr">
              <a:lnSpc>
                <a:spcPts val="6999"/>
              </a:lnSpc>
            </a:pP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4220411" y="303623"/>
            <a:ext cx="9288606"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Agree or Disagree</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953960" y="4763302"/>
            <a:ext cx="13821507" cy="1825626"/>
          </a:xfrm>
          <a:prstGeom prst="rect">
            <a:avLst/>
          </a:prstGeom>
        </p:spPr>
        <p:txBody>
          <a:bodyPr anchor="t" rtlCol="false" tIns="0" lIns="0" bIns="0" rIns="0">
            <a:spAutoFit/>
          </a:bodyPr>
          <a:lstStyle/>
          <a:p>
            <a:pPr algn="ctr">
              <a:lnSpc>
                <a:spcPts val="6999"/>
              </a:lnSpc>
            </a:pPr>
            <a:r>
              <a:rPr lang="en-US" sz="4999">
                <a:solidFill>
                  <a:srgbClr val="000000"/>
                </a:solidFill>
                <a:latin typeface="AktivGrotesk-Regular"/>
              </a:rPr>
              <a:t>If children commit crimes, their rights should be removed.</a:t>
            </a: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4220411" y="303623"/>
            <a:ext cx="9288606"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Agree or Disagree</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953960" y="4320389"/>
            <a:ext cx="13821507" cy="2711451"/>
          </a:xfrm>
          <a:prstGeom prst="rect">
            <a:avLst/>
          </a:prstGeom>
        </p:spPr>
        <p:txBody>
          <a:bodyPr anchor="t" rtlCol="false" tIns="0" lIns="0" bIns="0" rIns="0">
            <a:spAutoFit/>
          </a:bodyPr>
          <a:lstStyle/>
          <a:p>
            <a:pPr algn="ctr">
              <a:lnSpc>
                <a:spcPts val="6999"/>
              </a:lnSpc>
            </a:pPr>
            <a:r>
              <a:rPr lang="en-US" sz="4999">
                <a:solidFill>
                  <a:srgbClr val="000000"/>
                </a:solidFill>
                <a:latin typeface="AktivGrotesk-Regular"/>
              </a:rPr>
              <a:t>Children have their own human rights treaty because there are things that children need that adults don’t.</a:t>
            </a: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385371" y="-901571"/>
            <a:ext cx="10864756" cy="12446918"/>
            <a:chOff x="0" y="0"/>
            <a:chExt cx="2861500" cy="3278201"/>
          </a:xfrm>
        </p:grpSpPr>
        <p:sp>
          <p:nvSpPr>
            <p:cNvPr name="Freeform 3" id="3"/>
            <p:cNvSpPr/>
            <p:nvPr/>
          </p:nvSpPr>
          <p:spPr>
            <a:xfrm flipH="false" flipV="false" rot="0">
              <a:off x="0" y="0"/>
              <a:ext cx="2861500" cy="3278201"/>
            </a:xfrm>
            <a:custGeom>
              <a:avLst/>
              <a:gdLst/>
              <a:ahLst/>
              <a:cxnLst/>
              <a:rect r="r" b="b" t="t" l="l"/>
              <a:pathLst>
                <a:path h="3278201" w="2861500">
                  <a:moveTo>
                    <a:pt x="0" y="0"/>
                  </a:moveTo>
                  <a:lnTo>
                    <a:pt x="2861500" y="0"/>
                  </a:lnTo>
                  <a:lnTo>
                    <a:pt x="2861500" y="3278201"/>
                  </a:lnTo>
                  <a:lnTo>
                    <a:pt x="0" y="3278201"/>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17325413" y="-893244"/>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604671">
            <a:off x="881429" y="1353473"/>
            <a:ext cx="7624062" cy="1239305"/>
          </a:xfrm>
          <a:prstGeom prst="rect">
            <a:avLst/>
          </a:prstGeom>
        </p:spPr>
        <p:txBody>
          <a:bodyPr anchor="t" rtlCol="false" tIns="0" lIns="0" bIns="0" rIns="0">
            <a:spAutoFit/>
          </a:bodyPr>
          <a:lstStyle/>
          <a:p>
            <a:pPr>
              <a:lnSpc>
                <a:spcPts val="8122"/>
              </a:lnSpc>
            </a:pPr>
            <a:r>
              <a:rPr lang="en-US" sz="7962">
                <a:solidFill>
                  <a:srgbClr val="FFFFFF"/>
                </a:solidFill>
                <a:latin typeface="Platform"/>
              </a:rPr>
              <a:t>Resourse Content</a:t>
            </a:r>
          </a:p>
        </p:txBody>
      </p:sp>
      <p:sp>
        <p:nvSpPr>
          <p:cNvPr name="TextBox 9" id="9"/>
          <p:cNvSpPr txBox="true"/>
          <p:nvPr/>
        </p:nvSpPr>
        <p:spPr>
          <a:xfrm rot="-604671">
            <a:off x="1959872" y="3581663"/>
            <a:ext cx="7465258" cy="3714062"/>
          </a:xfrm>
          <a:prstGeom prst="rect">
            <a:avLst/>
          </a:prstGeom>
        </p:spPr>
        <p:txBody>
          <a:bodyPr anchor="t" rtlCol="false" tIns="0" lIns="0" bIns="0" rIns="0">
            <a:spAutoFit/>
          </a:bodyPr>
          <a:lstStyle/>
          <a:p>
            <a:pPr marL="918139" indent="-459070" lvl="1">
              <a:lnSpc>
                <a:spcPts val="5783"/>
              </a:lnSpc>
              <a:buFont typeface="Arial"/>
              <a:buChar char="•"/>
            </a:pPr>
            <a:r>
              <a:rPr lang="en-US" sz="4252">
                <a:solidFill>
                  <a:srgbClr val="FFFFFF"/>
                </a:solidFill>
                <a:latin typeface="AktivGrotesk-Regular"/>
              </a:rPr>
              <a:t>Check in </a:t>
            </a:r>
          </a:p>
          <a:p>
            <a:pPr marL="918139" indent="-459070" lvl="1">
              <a:lnSpc>
                <a:spcPts val="5783"/>
              </a:lnSpc>
              <a:buFont typeface="Arial"/>
              <a:buChar char="•"/>
            </a:pPr>
            <a:r>
              <a:rPr lang="en-US" sz="4252">
                <a:solidFill>
                  <a:srgbClr val="FFFFFF"/>
                </a:solidFill>
                <a:latin typeface="AktivGrotesk-Regular"/>
              </a:rPr>
              <a:t>Warm ups</a:t>
            </a:r>
          </a:p>
          <a:p>
            <a:pPr marL="918139" indent="-459070" lvl="1">
              <a:lnSpc>
                <a:spcPts val="5783"/>
              </a:lnSpc>
              <a:buFont typeface="Arial"/>
              <a:buChar char="•"/>
            </a:pPr>
            <a:r>
              <a:rPr lang="en-US" sz="4252">
                <a:solidFill>
                  <a:srgbClr val="FFFFFF"/>
                </a:solidFill>
                <a:latin typeface="AktivGrotesk-Regular"/>
              </a:rPr>
              <a:t>Activities </a:t>
            </a:r>
          </a:p>
          <a:p>
            <a:pPr marL="918139" indent="-459070" lvl="1">
              <a:lnSpc>
                <a:spcPts val="5783"/>
              </a:lnSpc>
              <a:buFont typeface="Arial"/>
              <a:buChar char="•"/>
            </a:pPr>
            <a:r>
              <a:rPr lang="en-US" sz="4252">
                <a:solidFill>
                  <a:srgbClr val="FFFFFF"/>
                </a:solidFill>
                <a:latin typeface="AktivGrotesk-Regular"/>
              </a:rPr>
              <a:t>Discussions</a:t>
            </a:r>
          </a:p>
          <a:p>
            <a:pPr marL="918139" indent="-459070" lvl="1">
              <a:lnSpc>
                <a:spcPts val="5783"/>
              </a:lnSpc>
              <a:buFont typeface="Arial"/>
              <a:buChar char="•"/>
            </a:pPr>
            <a:r>
              <a:rPr lang="en-US" sz="4252">
                <a:solidFill>
                  <a:srgbClr val="FFFFFF"/>
                </a:solidFill>
                <a:latin typeface="AktivGrotesk-Regular"/>
              </a:rPr>
              <a:t>Round up activities</a:t>
            </a:r>
          </a:p>
        </p:txBody>
      </p:sp>
      <p:grpSp>
        <p:nvGrpSpPr>
          <p:cNvPr name="Group 10" id="10"/>
          <p:cNvGrpSpPr/>
          <p:nvPr/>
        </p:nvGrpSpPr>
        <p:grpSpPr>
          <a:xfrm rot="-608548">
            <a:off x="-5358379" y="30302"/>
            <a:ext cx="6349279" cy="11472600"/>
            <a:chOff x="0" y="0"/>
            <a:chExt cx="1672238" cy="3021590"/>
          </a:xfrm>
        </p:grpSpPr>
        <p:sp>
          <p:nvSpPr>
            <p:cNvPr name="Freeform 11" id="11"/>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12" id="12"/>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7452225">
            <a:off x="8577826" y="1352818"/>
            <a:ext cx="1132347" cy="2655504"/>
          </a:xfrm>
          <a:custGeom>
            <a:avLst/>
            <a:gdLst/>
            <a:ahLst/>
            <a:cxnLst/>
            <a:rect r="r" b="b" t="t" l="l"/>
            <a:pathLst>
              <a:path h="2655504" w="1132347">
                <a:moveTo>
                  <a:pt x="0" y="0"/>
                </a:moveTo>
                <a:lnTo>
                  <a:pt x="1132348" y="0"/>
                </a:lnTo>
                <a:lnTo>
                  <a:pt x="1132348" y="2655504"/>
                </a:lnTo>
                <a:lnTo>
                  <a:pt x="0" y="2655504"/>
                </a:lnTo>
                <a:lnTo>
                  <a:pt x="0" y="0"/>
                </a:lnTo>
                <a:close/>
              </a:path>
            </a:pathLst>
          </a:custGeom>
          <a:blipFill>
            <a:blip r:embed="rId2"/>
            <a:stretch>
              <a:fillRect l="0" t="0" r="0" b="0"/>
            </a:stretch>
          </a:blipFill>
        </p:spPr>
      </p:sp>
      <p:sp>
        <p:nvSpPr>
          <p:cNvPr name="Freeform 14" id="14"/>
          <p:cNvSpPr/>
          <p:nvPr/>
        </p:nvSpPr>
        <p:spPr>
          <a:xfrm flipH="false" flipV="false" rot="0">
            <a:off x="15083139" y="8573390"/>
            <a:ext cx="2563483" cy="1369820"/>
          </a:xfrm>
          <a:custGeom>
            <a:avLst/>
            <a:gdLst/>
            <a:ahLst/>
            <a:cxnLst/>
            <a:rect r="r" b="b" t="t" l="l"/>
            <a:pathLst>
              <a:path h="1369820" w="2563483">
                <a:moveTo>
                  <a:pt x="0" y="0"/>
                </a:moveTo>
                <a:lnTo>
                  <a:pt x="2563483" y="0"/>
                </a:lnTo>
                <a:lnTo>
                  <a:pt x="2563483" y="1369820"/>
                </a:lnTo>
                <a:lnTo>
                  <a:pt x="0" y="1369820"/>
                </a:lnTo>
                <a:lnTo>
                  <a:pt x="0" y="0"/>
                </a:lnTo>
                <a:close/>
              </a:path>
            </a:pathLst>
          </a:custGeom>
          <a:blipFill>
            <a:blip r:embed="rId3"/>
            <a:stretch>
              <a:fillRect l="0" t="0" r="0" b="0"/>
            </a:stretch>
          </a:blipFill>
        </p:spPr>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4220411" y="303623"/>
            <a:ext cx="9288606"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Agree or Disagree</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247403" y="4763302"/>
            <a:ext cx="13821507" cy="1825626"/>
          </a:xfrm>
          <a:prstGeom prst="rect">
            <a:avLst/>
          </a:prstGeom>
        </p:spPr>
        <p:txBody>
          <a:bodyPr anchor="t" rtlCol="false" tIns="0" lIns="0" bIns="0" rIns="0">
            <a:spAutoFit/>
          </a:bodyPr>
          <a:lstStyle/>
          <a:p>
            <a:pPr algn="ctr">
              <a:lnSpc>
                <a:spcPts val="6999"/>
              </a:lnSpc>
            </a:pPr>
            <a:r>
              <a:rPr lang="en-US" sz="4999">
                <a:solidFill>
                  <a:srgbClr val="000000"/>
                </a:solidFill>
                <a:latin typeface="AktivGrotesk-Regular"/>
              </a:rPr>
              <a:t>Picking on someone is a violation of their human rights.</a:t>
            </a: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4220411" y="303623"/>
            <a:ext cx="9288606"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Agree or Disagree</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233246" y="4943475"/>
            <a:ext cx="13821507" cy="1048385"/>
          </a:xfrm>
          <a:prstGeom prst="rect">
            <a:avLst/>
          </a:prstGeom>
        </p:spPr>
        <p:txBody>
          <a:bodyPr anchor="t" rtlCol="false" tIns="0" lIns="0" bIns="0" rIns="0">
            <a:spAutoFit/>
          </a:bodyPr>
          <a:lstStyle/>
          <a:p>
            <a:pPr algn="ctr">
              <a:lnSpc>
                <a:spcPts val="7840"/>
              </a:lnSpc>
            </a:pPr>
            <a:r>
              <a:rPr lang="en-US" sz="5600">
                <a:solidFill>
                  <a:srgbClr val="000000"/>
                </a:solidFill>
                <a:latin typeface="AktivGrotesk-Regular"/>
              </a:rPr>
              <a:t>Babies have human rights.</a:t>
            </a: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4220411" y="303623"/>
            <a:ext cx="9288606" cy="1431104"/>
          </a:xfrm>
          <a:prstGeom prst="rect">
            <a:avLst/>
          </a:prstGeom>
        </p:spPr>
        <p:txBody>
          <a:bodyPr anchor="t" rtlCol="false" tIns="0" lIns="0" bIns="0" rIns="0">
            <a:spAutoFit/>
          </a:bodyPr>
          <a:lstStyle/>
          <a:p>
            <a:pPr>
              <a:lnSpc>
                <a:spcPts val="9455"/>
              </a:lnSpc>
            </a:pPr>
            <a:r>
              <a:rPr lang="en-US" sz="9269">
                <a:solidFill>
                  <a:srgbClr val="000000"/>
                </a:solidFill>
                <a:latin typeface="Platform"/>
              </a:rPr>
              <a:t>Agree or Disagree</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233246" y="4943475"/>
            <a:ext cx="13821507" cy="1048385"/>
          </a:xfrm>
          <a:prstGeom prst="rect">
            <a:avLst/>
          </a:prstGeom>
        </p:spPr>
        <p:txBody>
          <a:bodyPr anchor="t" rtlCol="false" tIns="0" lIns="0" bIns="0" rIns="0">
            <a:spAutoFit/>
          </a:bodyPr>
          <a:lstStyle/>
          <a:p>
            <a:pPr algn="ctr">
              <a:lnSpc>
                <a:spcPts val="7840"/>
              </a:lnSpc>
            </a:pPr>
            <a:r>
              <a:rPr lang="en-US" sz="5600">
                <a:solidFill>
                  <a:srgbClr val="000000"/>
                </a:solidFill>
                <a:latin typeface="AktivGrotesk-Regular"/>
              </a:rPr>
              <a:t>Babies have human rights.</a:t>
            </a: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828752" y="1012863"/>
            <a:ext cx="15967160" cy="8012812"/>
          </a:xfrm>
          <a:prstGeom prst="rect">
            <a:avLst/>
          </a:prstGeom>
        </p:spPr>
        <p:txBody>
          <a:bodyPr anchor="t" rtlCol="false" tIns="0" lIns="0" bIns="0" rIns="0">
            <a:spAutoFit/>
          </a:bodyPr>
          <a:lstStyle/>
          <a:p>
            <a:pPr algn="ctr">
              <a:lnSpc>
                <a:spcPts val="5202"/>
              </a:lnSpc>
            </a:pPr>
            <a:r>
              <a:rPr lang="en-US" sz="5100">
                <a:solidFill>
                  <a:srgbClr val="000000"/>
                </a:solidFill>
                <a:latin typeface="AktivGrotesk-Regular"/>
              </a:rPr>
              <a:t>In pairs, look at the UNCRC handout and discuss the following:</a:t>
            </a:r>
          </a:p>
          <a:p>
            <a:pPr marL="1101096" indent="-550548" lvl="1">
              <a:lnSpc>
                <a:spcPts val="5202"/>
              </a:lnSpc>
              <a:buFont typeface="Arial"/>
              <a:buChar char="•"/>
            </a:pPr>
            <a:r>
              <a:rPr lang="en-US" sz="5100">
                <a:solidFill>
                  <a:srgbClr val="000000"/>
                </a:solidFill>
                <a:latin typeface="AktivGrotesk-Regular"/>
              </a:rPr>
              <a:t>Do any of the rights surprise you?</a:t>
            </a:r>
          </a:p>
          <a:p>
            <a:pPr>
              <a:lnSpc>
                <a:spcPts val="5202"/>
              </a:lnSpc>
            </a:pPr>
          </a:p>
          <a:p>
            <a:pPr marL="1101096" indent="-550548" lvl="1">
              <a:lnSpc>
                <a:spcPts val="5202"/>
              </a:lnSpc>
              <a:buFont typeface="Arial"/>
              <a:buChar char="•"/>
            </a:pPr>
            <a:r>
              <a:rPr lang="en-US" sz="5100">
                <a:solidFill>
                  <a:srgbClr val="000000"/>
                </a:solidFill>
                <a:latin typeface="AktivGrotesk-Regular"/>
              </a:rPr>
              <a:t>Can you think of any rights that have not been included?</a:t>
            </a:r>
          </a:p>
          <a:p>
            <a:pPr>
              <a:lnSpc>
                <a:spcPts val="5202"/>
              </a:lnSpc>
            </a:pPr>
          </a:p>
          <a:p>
            <a:pPr marL="1101096" indent="-550548" lvl="1">
              <a:lnSpc>
                <a:spcPts val="5202"/>
              </a:lnSpc>
              <a:buFont typeface="Arial"/>
              <a:buChar char="•"/>
            </a:pPr>
            <a:r>
              <a:rPr lang="en-US" sz="5100">
                <a:solidFill>
                  <a:srgbClr val="000000"/>
                </a:solidFill>
                <a:latin typeface="AktivGrotesk-Regular"/>
              </a:rPr>
              <a:t>Whose responsibility is it to ensure these are being upheld?</a:t>
            </a:r>
          </a:p>
          <a:p>
            <a:pPr>
              <a:lnSpc>
                <a:spcPts val="5202"/>
              </a:lnSpc>
            </a:pPr>
          </a:p>
          <a:p>
            <a:pPr marL="1101096" indent="-550548" lvl="1">
              <a:lnSpc>
                <a:spcPts val="5202"/>
              </a:lnSpc>
              <a:buFont typeface="Arial"/>
              <a:buChar char="•"/>
            </a:pPr>
            <a:r>
              <a:rPr lang="en-US" sz="5100">
                <a:solidFill>
                  <a:srgbClr val="000000"/>
                </a:solidFill>
                <a:latin typeface="AktivGrotesk-Regular"/>
              </a:rPr>
              <a:t>Why is it import to protect and advocate for these rights?</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5013424" y="8456062"/>
            <a:ext cx="2245876" cy="1198736"/>
          </a:xfrm>
          <a:custGeom>
            <a:avLst/>
            <a:gdLst/>
            <a:ahLst/>
            <a:cxnLst/>
            <a:rect r="r" b="b" t="t" l="l"/>
            <a:pathLst>
              <a:path h="1198736" w="2245876">
                <a:moveTo>
                  <a:pt x="0" y="0"/>
                </a:moveTo>
                <a:lnTo>
                  <a:pt x="2245876" y="0"/>
                </a:lnTo>
                <a:lnTo>
                  <a:pt x="2245876" y="1198737"/>
                </a:lnTo>
                <a:lnTo>
                  <a:pt x="0" y="1198737"/>
                </a:lnTo>
                <a:lnTo>
                  <a:pt x="0" y="0"/>
                </a:lnTo>
                <a:close/>
              </a:path>
            </a:pathLst>
          </a:custGeom>
          <a:blipFill>
            <a:blip r:embed="rId2"/>
            <a:stretch>
              <a:fillRect l="0" t="0" r="0" b="0"/>
            </a:stretch>
          </a:blipFill>
        </p:spPr>
      </p:sp>
      <p:grpSp>
        <p:nvGrpSpPr>
          <p:cNvPr name="Group 3" id="3"/>
          <p:cNvGrpSpPr/>
          <p:nvPr/>
        </p:nvGrpSpPr>
        <p:grpSpPr>
          <a:xfrm rot="-608548">
            <a:off x="17325413" y="-893244"/>
            <a:ext cx="6349279" cy="11472600"/>
            <a:chOff x="0" y="0"/>
            <a:chExt cx="1672238" cy="3021590"/>
          </a:xfrm>
        </p:grpSpPr>
        <p:sp>
          <p:nvSpPr>
            <p:cNvPr name="Freeform 4" id="4"/>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FFF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24435">
            <a:off x="2553610" y="3957013"/>
            <a:ext cx="13180780" cy="1743512"/>
          </a:xfrm>
          <a:prstGeom prst="rect">
            <a:avLst/>
          </a:prstGeom>
        </p:spPr>
        <p:txBody>
          <a:bodyPr anchor="t" rtlCol="false" tIns="0" lIns="0" bIns="0" rIns="0">
            <a:spAutoFit/>
          </a:bodyPr>
          <a:lstStyle/>
          <a:p>
            <a:pPr algn="ctr">
              <a:lnSpc>
                <a:spcPts val="11494"/>
              </a:lnSpc>
            </a:pPr>
            <a:r>
              <a:rPr lang="en-US" sz="11269">
                <a:solidFill>
                  <a:srgbClr val="FFFFFF"/>
                </a:solidFill>
                <a:latin typeface="Platform"/>
              </a:rPr>
              <a:t>Discussions</a:t>
            </a:r>
          </a:p>
        </p:txBody>
      </p:sp>
      <p:grpSp>
        <p:nvGrpSpPr>
          <p:cNvPr name="Group 7" id="7"/>
          <p:cNvGrpSpPr/>
          <p:nvPr/>
        </p:nvGrpSpPr>
        <p:grpSpPr>
          <a:xfrm rot="-608548">
            <a:off x="-5358379" y="30302"/>
            <a:ext cx="6349279" cy="11472600"/>
            <a:chOff x="0" y="0"/>
            <a:chExt cx="1672238" cy="3021590"/>
          </a:xfrm>
        </p:grpSpPr>
        <p:sp>
          <p:nvSpPr>
            <p:cNvPr name="Freeform 8" id="8"/>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1037785" y="3380520"/>
            <a:ext cx="15777285" cy="26312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Positive Social Action</a:t>
            </a:r>
          </a:p>
          <a:p>
            <a:pPr algn="ct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547443" y="4976262"/>
            <a:ext cx="13193114" cy="3500755"/>
          </a:xfrm>
          <a:prstGeom prst="rect">
            <a:avLst/>
          </a:prstGeom>
        </p:spPr>
        <p:txBody>
          <a:bodyPr anchor="t" rtlCol="false" tIns="0" lIns="0" bIns="0" rIns="0">
            <a:spAutoFit/>
          </a:bodyPr>
          <a:lstStyle/>
          <a:p>
            <a:pPr algn="ctr">
              <a:lnSpc>
                <a:spcPts val="3919"/>
              </a:lnSpc>
            </a:pPr>
            <a:r>
              <a:rPr lang="en-US" sz="2799">
                <a:solidFill>
                  <a:srgbClr val="000000"/>
                </a:solidFill>
                <a:latin typeface="AktivGrotesk-Regular"/>
              </a:rPr>
              <a:t>Discuss what positive social action means to you and what this might look like within your community.</a:t>
            </a:r>
          </a:p>
          <a:p>
            <a:pPr algn="ctr">
              <a:lnSpc>
                <a:spcPts val="3919"/>
              </a:lnSpc>
            </a:pPr>
          </a:p>
          <a:p>
            <a:pPr algn="ctr">
              <a:lnSpc>
                <a:spcPts val="3919"/>
              </a:lnSpc>
            </a:pPr>
          </a:p>
          <a:p>
            <a:pPr algn="ctr">
              <a:lnSpc>
                <a:spcPts val="3919"/>
              </a:lnSpc>
            </a:pPr>
          </a:p>
          <a:p>
            <a:pPr algn="ctr">
              <a:lnSpc>
                <a:spcPts val="3919"/>
              </a:lnSpc>
            </a:pPr>
          </a:p>
          <a:p>
            <a:pPr algn="ctr">
              <a:lnSpc>
                <a:spcPts val="3919"/>
              </a:lnSpc>
            </a:pP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884340" y="210026"/>
            <a:ext cx="14480541" cy="10356237"/>
          </a:xfrm>
          <a:prstGeom prst="rect">
            <a:avLst/>
          </a:prstGeom>
        </p:spPr>
        <p:txBody>
          <a:bodyPr anchor="t" rtlCol="false" tIns="0" lIns="0" bIns="0" rIns="0">
            <a:spAutoFit/>
          </a:bodyPr>
          <a:lstStyle/>
          <a:p>
            <a:pPr algn="just">
              <a:lnSpc>
                <a:spcPts val="7517"/>
              </a:lnSpc>
            </a:pPr>
            <a:r>
              <a:rPr lang="en-US" sz="4108">
                <a:solidFill>
                  <a:srgbClr val="000000"/>
                </a:solidFill>
                <a:latin typeface="AktivGrotesk-Regular"/>
              </a:rPr>
              <a:t>1... </a:t>
            </a:r>
            <a:r>
              <a:rPr lang="en-US" sz="4108">
                <a:solidFill>
                  <a:srgbClr val="000000"/>
                </a:solidFill>
                <a:latin typeface="AktivGrotesk-Regular"/>
              </a:rPr>
              <a:t>What does positive social action mean to you?</a:t>
            </a:r>
          </a:p>
          <a:p>
            <a:pPr algn="just">
              <a:lnSpc>
                <a:spcPts val="7517"/>
              </a:lnSpc>
            </a:pPr>
            <a:r>
              <a:rPr lang="en-US" sz="4108">
                <a:solidFill>
                  <a:srgbClr val="000000"/>
                </a:solidFill>
                <a:latin typeface="AktivGrotesk-Regular"/>
              </a:rPr>
              <a:t>2... Why do you think it's important for young people to engage in positive social action?</a:t>
            </a:r>
          </a:p>
          <a:p>
            <a:pPr algn="just">
              <a:lnSpc>
                <a:spcPts val="7517"/>
              </a:lnSpc>
            </a:pPr>
            <a:r>
              <a:rPr lang="en-US" sz="4108">
                <a:solidFill>
                  <a:srgbClr val="000000"/>
                </a:solidFill>
                <a:latin typeface="AktivGrotesk-Regular"/>
              </a:rPr>
              <a:t>3... What are some social issues or challenges in our community that you would like to address through positive social action?</a:t>
            </a:r>
          </a:p>
          <a:p>
            <a:pPr algn="just">
              <a:lnSpc>
                <a:spcPts val="7517"/>
              </a:lnSpc>
            </a:pPr>
            <a:r>
              <a:rPr lang="en-US" sz="4108">
                <a:solidFill>
                  <a:srgbClr val="000000"/>
                </a:solidFill>
                <a:latin typeface="AktivGrotesk-Regular"/>
              </a:rPr>
              <a:t>4... How can we inspire and motivate others to get involved in positive social action?</a:t>
            </a:r>
          </a:p>
          <a:p>
            <a:pPr algn="just">
              <a:lnSpc>
                <a:spcPts val="7517"/>
              </a:lnSpc>
            </a:pPr>
            <a:r>
              <a:rPr lang="en-US" sz="4108">
                <a:solidFill>
                  <a:srgbClr val="000000"/>
                </a:solidFill>
                <a:latin typeface="AktivGrotesk-Regular"/>
              </a:rPr>
              <a:t>5... What are some practical steps we can take to initiate positive social action in our community?</a:t>
            </a:r>
          </a:p>
          <a:p>
            <a:pPr algn="just">
              <a:lnSpc>
                <a:spcPts val="5751"/>
              </a:lnSpc>
            </a:pPr>
          </a:p>
        </p:txBody>
      </p:sp>
      <p:sp>
        <p:nvSpPr>
          <p:cNvPr name="Freeform 9" id="9"/>
          <p:cNvSpPr/>
          <p:nvPr/>
        </p:nvSpPr>
        <p:spPr>
          <a:xfrm flipH="false" flipV="false" rot="0">
            <a:off x="15281284"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1037785" y="3380520"/>
            <a:ext cx="15777285" cy="2631254"/>
          </a:xfrm>
          <a:prstGeom prst="rect">
            <a:avLst/>
          </a:prstGeom>
        </p:spPr>
        <p:txBody>
          <a:bodyPr anchor="t" rtlCol="false" tIns="0" lIns="0" bIns="0" rIns="0">
            <a:spAutoFit/>
          </a:bodyPr>
          <a:lstStyle/>
          <a:p>
            <a:pPr algn="ctr">
              <a:lnSpc>
                <a:spcPts val="9455"/>
              </a:lnSpc>
            </a:pPr>
            <a:r>
              <a:rPr lang="en-US" sz="9269">
                <a:solidFill>
                  <a:srgbClr val="000000"/>
                </a:solidFill>
                <a:latin typeface="Platform"/>
              </a:rPr>
              <a:t>The Importance of Youthwork</a:t>
            </a:r>
          </a:p>
          <a:p>
            <a:pPr algn="ctr">
              <a:lnSpc>
                <a:spcPts val="9455"/>
              </a:lnSpc>
            </a:pP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2547443" y="4976262"/>
            <a:ext cx="13193114" cy="2014855"/>
          </a:xfrm>
          <a:prstGeom prst="rect">
            <a:avLst/>
          </a:prstGeom>
        </p:spPr>
        <p:txBody>
          <a:bodyPr anchor="t" rtlCol="false" tIns="0" lIns="0" bIns="0" rIns="0">
            <a:spAutoFit/>
          </a:bodyPr>
          <a:lstStyle/>
          <a:p>
            <a:pPr algn="ctr">
              <a:lnSpc>
                <a:spcPts val="3919"/>
              </a:lnSpc>
            </a:pPr>
            <a:r>
              <a:rPr lang="en-US" sz="2799">
                <a:solidFill>
                  <a:srgbClr val="000000"/>
                </a:solidFill>
                <a:latin typeface="AktivGrotesk-Regular"/>
              </a:rPr>
              <a:t>Discuss the impact of youthwork on you and the community.</a:t>
            </a:r>
          </a:p>
          <a:p>
            <a:pPr algn="ctr">
              <a:lnSpc>
                <a:spcPts val="3919"/>
              </a:lnSpc>
            </a:pPr>
          </a:p>
          <a:p>
            <a:pPr algn="ctr">
              <a:lnSpc>
                <a:spcPts val="3919"/>
              </a:lnSpc>
            </a:pPr>
          </a:p>
          <a:p>
            <a:pPr algn="ctr">
              <a:lnSpc>
                <a:spcPts val="3919"/>
              </a:lnSpc>
            </a:pPr>
          </a:p>
        </p:txBody>
      </p:sp>
      <p:sp>
        <p:nvSpPr>
          <p:cNvPr name="Freeform 10" id="10"/>
          <p:cNvSpPr/>
          <p:nvPr/>
        </p:nvSpPr>
        <p:spPr>
          <a:xfrm flipH="false" flipV="false" rot="0">
            <a:off x="15740557"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608548">
            <a:off x="-5358379" y="30302"/>
            <a:ext cx="6349279" cy="11472600"/>
            <a:chOff x="0" y="0"/>
            <a:chExt cx="1672238" cy="3021590"/>
          </a:xfrm>
        </p:grpSpPr>
        <p:sp>
          <p:nvSpPr>
            <p:cNvPr name="Freeform 6" id="6"/>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7" id="7"/>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1674875" y="638175"/>
            <a:ext cx="14480541" cy="9159366"/>
          </a:xfrm>
          <a:prstGeom prst="rect">
            <a:avLst/>
          </a:prstGeom>
        </p:spPr>
        <p:txBody>
          <a:bodyPr anchor="t" rtlCol="false" tIns="0" lIns="0" bIns="0" rIns="0">
            <a:spAutoFit/>
          </a:bodyPr>
          <a:lstStyle/>
          <a:p>
            <a:pPr algn="just">
              <a:lnSpc>
                <a:spcPts val="8216"/>
              </a:lnSpc>
            </a:pPr>
            <a:r>
              <a:rPr lang="en-US" sz="4108">
                <a:solidFill>
                  <a:srgbClr val="000000"/>
                </a:solidFill>
                <a:latin typeface="AktivGrotesk-Regular"/>
              </a:rPr>
              <a:t>1... </a:t>
            </a:r>
            <a:r>
              <a:rPr lang="en-US" sz="4108">
                <a:solidFill>
                  <a:srgbClr val="000000"/>
                </a:solidFill>
                <a:latin typeface="AktivGrotesk-Regular"/>
              </a:rPr>
              <a:t>What youthwork is available within your community?</a:t>
            </a:r>
          </a:p>
          <a:p>
            <a:pPr algn="just">
              <a:lnSpc>
                <a:spcPts val="8216"/>
              </a:lnSpc>
            </a:pPr>
            <a:r>
              <a:rPr lang="en-US" sz="4108">
                <a:solidFill>
                  <a:srgbClr val="000000"/>
                </a:solidFill>
                <a:latin typeface="AktivGrotesk-Regular"/>
              </a:rPr>
              <a:t>2... Does anyone attend any of these? What effect have they had on you? </a:t>
            </a:r>
          </a:p>
          <a:p>
            <a:pPr algn="just">
              <a:lnSpc>
                <a:spcPts val="8216"/>
              </a:lnSpc>
            </a:pPr>
            <a:r>
              <a:rPr lang="en-US" sz="4108">
                <a:solidFill>
                  <a:srgbClr val="000000"/>
                </a:solidFill>
                <a:latin typeface="AktivGrotesk-Regular"/>
              </a:rPr>
              <a:t>3... What role do you think youthwork can play in reducing youth violence? </a:t>
            </a:r>
          </a:p>
          <a:p>
            <a:pPr algn="just">
              <a:lnSpc>
                <a:spcPts val="8216"/>
              </a:lnSpc>
            </a:pPr>
            <a:r>
              <a:rPr lang="en-US" sz="4108">
                <a:solidFill>
                  <a:srgbClr val="000000"/>
                </a:solidFill>
                <a:latin typeface="AktivGrotesk-Regular"/>
              </a:rPr>
              <a:t>4...What do you think will be the consequences of funding being cut for youthwork services.</a:t>
            </a:r>
          </a:p>
          <a:p>
            <a:pPr algn="just">
              <a:lnSpc>
                <a:spcPts val="8216"/>
              </a:lnSpc>
            </a:pPr>
            <a:r>
              <a:rPr lang="en-US" sz="4108">
                <a:solidFill>
                  <a:srgbClr val="000000"/>
                </a:solidFill>
                <a:latin typeface="AktivGrotesk-Regular"/>
              </a:rPr>
              <a:t>5...Are there any barriers to you accessing youthwork?</a:t>
            </a:r>
          </a:p>
          <a:p>
            <a:pPr algn="just">
              <a:lnSpc>
                <a:spcPts val="5751"/>
              </a:lnSpc>
            </a:pPr>
          </a:p>
        </p:txBody>
      </p:sp>
      <p:sp>
        <p:nvSpPr>
          <p:cNvPr name="Freeform 9" id="9"/>
          <p:cNvSpPr/>
          <p:nvPr/>
        </p:nvSpPr>
        <p:spPr>
          <a:xfrm flipH="false" flipV="false" rot="0">
            <a:off x="15281284"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5013424" y="8456062"/>
            <a:ext cx="2245876" cy="1198736"/>
          </a:xfrm>
          <a:custGeom>
            <a:avLst/>
            <a:gdLst/>
            <a:ahLst/>
            <a:cxnLst/>
            <a:rect r="r" b="b" t="t" l="l"/>
            <a:pathLst>
              <a:path h="1198736" w="2245876">
                <a:moveTo>
                  <a:pt x="0" y="0"/>
                </a:moveTo>
                <a:lnTo>
                  <a:pt x="2245876" y="0"/>
                </a:lnTo>
                <a:lnTo>
                  <a:pt x="2245876" y="1198737"/>
                </a:lnTo>
                <a:lnTo>
                  <a:pt x="0" y="1198737"/>
                </a:lnTo>
                <a:lnTo>
                  <a:pt x="0" y="0"/>
                </a:lnTo>
                <a:close/>
              </a:path>
            </a:pathLst>
          </a:custGeom>
          <a:blipFill>
            <a:blip r:embed="rId2"/>
            <a:stretch>
              <a:fillRect l="0" t="0" r="0" b="0"/>
            </a:stretch>
          </a:blipFill>
        </p:spPr>
      </p:sp>
      <p:grpSp>
        <p:nvGrpSpPr>
          <p:cNvPr name="Group 3" id="3"/>
          <p:cNvGrpSpPr/>
          <p:nvPr/>
        </p:nvGrpSpPr>
        <p:grpSpPr>
          <a:xfrm rot="-608548">
            <a:off x="17325413" y="-893244"/>
            <a:ext cx="6349279" cy="11472600"/>
            <a:chOff x="0" y="0"/>
            <a:chExt cx="1672238" cy="3021590"/>
          </a:xfrm>
        </p:grpSpPr>
        <p:sp>
          <p:nvSpPr>
            <p:cNvPr name="Freeform 4" id="4"/>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FFF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24435">
            <a:off x="2553610" y="3957013"/>
            <a:ext cx="13180780" cy="1743512"/>
          </a:xfrm>
          <a:prstGeom prst="rect">
            <a:avLst/>
          </a:prstGeom>
        </p:spPr>
        <p:txBody>
          <a:bodyPr anchor="t" rtlCol="false" tIns="0" lIns="0" bIns="0" rIns="0">
            <a:spAutoFit/>
          </a:bodyPr>
          <a:lstStyle/>
          <a:p>
            <a:pPr algn="ctr">
              <a:lnSpc>
                <a:spcPts val="11494"/>
              </a:lnSpc>
            </a:pPr>
            <a:r>
              <a:rPr lang="en-US" sz="11269">
                <a:solidFill>
                  <a:srgbClr val="FFFFFF"/>
                </a:solidFill>
                <a:latin typeface="Platform"/>
              </a:rPr>
              <a:t>Round Up</a:t>
            </a:r>
          </a:p>
        </p:txBody>
      </p:sp>
      <p:grpSp>
        <p:nvGrpSpPr>
          <p:cNvPr name="Group 7" id="7"/>
          <p:cNvGrpSpPr/>
          <p:nvPr/>
        </p:nvGrpSpPr>
        <p:grpSpPr>
          <a:xfrm rot="-608548">
            <a:off x="-5358379" y="30302"/>
            <a:ext cx="6349279" cy="11472600"/>
            <a:chOff x="0" y="0"/>
            <a:chExt cx="1672238" cy="3021590"/>
          </a:xfrm>
        </p:grpSpPr>
        <p:sp>
          <p:nvSpPr>
            <p:cNvPr name="Freeform 8" id="8"/>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5013424" y="8456062"/>
            <a:ext cx="2245876" cy="1198736"/>
          </a:xfrm>
          <a:custGeom>
            <a:avLst/>
            <a:gdLst/>
            <a:ahLst/>
            <a:cxnLst/>
            <a:rect r="r" b="b" t="t" l="l"/>
            <a:pathLst>
              <a:path h="1198736" w="2245876">
                <a:moveTo>
                  <a:pt x="0" y="0"/>
                </a:moveTo>
                <a:lnTo>
                  <a:pt x="2245876" y="0"/>
                </a:lnTo>
                <a:lnTo>
                  <a:pt x="2245876" y="1198737"/>
                </a:lnTo>
                <a:lnTo>
                  <a:pt x="0" y="1198737"/>
                </a:lnTo>
                <a:lnTo>
                  <a:pt x="0" y="0"/>
                </a:lnTo>
                <a:close/>
              </a:path>
            </a:pathLst>
          </a:custGeom>
          <a:blipFill>
            <a:blip r:embed="rId2"/>
            <a:stretch>
              <a:fillRect l="0" t="0" r="0" b="0"/>
            </a:stretch>
          </a:blipFill>
        </p:spPr>
      </p:sp>
      <p:grpSp>
        <p:nvGrpSpPr>
          <p:cNvPr name="Group 3" id="3"/>
          <p:cNvGrpSpPr/>
          <p:nvPr/>
        </p:nvGrpSpPr>
        <p:grpSpPr>
          <a:xfrm rot="-608548">
            <a:off x="17325413" y="-893244"/>
            <a:ext cx="6349279" cy="11472600"/>
            <a:chOff x="0" y="0"/>
            <a:chExt cx="1672238" cy="3021590"/>
          </a:xfrm>
        </p:grpSpPr>
        <p:sp>
          <p:nvSpPr>
            <p:cNvPr name="Freeform 4" id="4"/>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FFF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24435">
            <a:off x="2553610" y="3957013"/>
            <a:ext cx="13180780" cy="1743512"/>
          </a:xfrm>
          <a:prstGeom prst="rect">
            <a:avLst/>
          </a:prstGeom>
        </p:spPr>
        <p:txBody>
          <a:bodyPr anchor="t" rtlCol="false" tIns="0" lIns="0" bIns="0" rIns="0">
            <a:spAutoFit/>
          </a:bodyPr>
          <a:lstStyle/>
          <a:p>
            <a:pPr algn="ctr">
              <a:lnSpc>
                <a:spcPts val="11494"/>
              </a:lnSpc>
            </a:pPr>
            <a:r>
              <a:rPr lang="en-US" sz="11269">
                <a:solidFill>
                  <a:srgbClr val="FFFFFF"/>
                </a:solidFill>
                <a:latin typeface="Platform"/>
              </a:rPr>
              <a:t>Check in</a:t>
            </a:r>
          </a:p>
        </p:txBody>
      </p:sp>
      <p:grpSp>
        <p:nvGrpSpPr>
          <p:cNvPr name="Group 7" id="7"/>
          <p:cNvGrpSpPr/>
          <p:nvPr/>
        </p:nvGrpSpPr>
        <p:grpSpPr>
          <a:xfrm rot="-608548">
            <a:off x="-5358379" y="30302"/>
            <a:ext cx="6349279" cy="11472600"/>
            <a:chOff x="0" y="0"/>
            <a:chExt cx="1672238" cy="3021590"/>
          </a:xfrm>
        </p:grpSpPr>
        <p:sp>
          <p:nvSpPr>
            <p:cNvPr name="Freeform 8" id="8"/>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1034023" y="476711"/>
            <a:ext cx="7827015" cy="1544637"/>
          </a:xfrm>
          <a:prstGeom prst="rect">
            <a:avLst/>
          </a:prstGeom>
        </p:spPr>
        <p:txBody>
          <a:bodyPr anchor="t" rtlCol="false" tIns="0" lIns="0" bIns="0" rIns="0">
            <a:spAutoFit/>
          </a:bodyPr>
          <a:lstStyle/>
          <a:p>
            <a:pPr>
              <a:lnSpc>
                <a:spcPts val="10270"/>
              </a:lnSpc>
            </a:pPr>
            <a:r>
              <a:rPr lang="en-US" sz="10069">
                <a:solidFill>
                  <a:srgbClr val="000000"/>
                </a:solidFill>
                <a:latin typeface="Platform"/>
              </a:rPr>
              <a:t>Check out</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951432" y="1972946"/>
            <a:ext cx="13061992" cy="10723385"/>
          </a:xfrm>
          <a:prstGeom prst="rect">
            <a:avLst/>
          </a:prstGeom>
        </p:spPr>
        <p:txBody>
          <a:bodyPr anchor="t" rtlCol="false" tIns="0" lIns="0" bIns="0" rIns="0">
            <a:spAutoFit/>
          </a:bodyPr>
          <a:lstStyle/>
          <a:p>
            <a:pPr algn="l">
              <a:lnSpc>
                <a:spcPts val="5872"/>
              </a:lnSpc>
            </a:pPr>
            <a:r>
              <a:rPr lang="en-US" sz="4194" u="sng">
                <a:solidFill>
                  <a:srgbClr val="000000"/>
                </a:solidFill>
                <a:latin typeface="Source Sans Pro"/>
              </a:rPr>
              <a:t>Example Questions</a:t>
            </a:r>
          </a:p>
          <a:p>
            <a:pPr algn="ctr">
              <a:lnSpc>
                <a:spcPts val="4262"/>
              </a:lnSpc>
            </a:pPr>
          </a:p>
          <a:p>
            <a:pPr algn="ctr">
              <a:lnSpc>
                <a:spcPts val="4402"/>
              </a:lnSpc>
            </a:pPr>
            <a:r>
              <a:rPr lang="en-US" sz="3144">
                <a:solidFill>
                  <a:srgbClr val="000000"/>
                </a:solidFill>
                <a:latin typeface="Source Sans Pro"/>
              </a:rPr>
              <a:t> What are two things you learned?</a:t>
            </a:r>
          </a:p>
          <a:p>
            <a:pPr algn="ctr">
              <a:lnSpc>
                <a:spcPts val="4402"/>
              </a:lnSpc>
            </a:pPr>
            <a:r>
              <a:rPr lang="en-US" sz="3144">
                <a:solidFill>
                  <a:srgbClr val="000000"/>
                </a:solidFill>
                <a:latin typeface="Source Sans Pro"/>
              </a:rPr>
              <a:t>What is the most interesting thing you’ve learned?</a:t>
            </a:r>
          </a:p>
          <a:p>
            <a:pPr algn="ctr">
              <a:lnSpc>
                <a:spcPts val="4402"/>
              </a:lnSpc>
            </a:pPr>
            <a:r>
              <a:rPr lang="en-US" sz="3144">
                <a:solidFill>
                  <a:srgbClr val="000000"/>
                </a:solidFill>
                <a:latin typeface="Source Sans Pro"/>
              </a:rPr>
              <a:t>Think of one thing you have learned in the session that you can apply to another part of your life. What is it, and how can you apply it?</a:t>
            </a:r>
          </a:p>
          <a:p>
            <a:pPr algn="ctr">
              <a:lnSpc>
                <a:spcPts val="4402"/>
              </a:lnSpc>
            </a:pPr>
            <a:r>
              <a:rPr lang="en-US" sz="3144">
                <a:solidFill>
                  <a:srgbClr val="000000"/>
                </a:solidFill>
                <a:latin typeface="Source Sans Pro"/>
              </a:rPr>
              <a:t>What was your favorite activity in the session? Why?</a:t>
            </a:r>
          </a:p>
          <a:p>
            <a:pPr algn="ctr">
              <a:lnSpc>
                <a:spcPts val="4402"/>
              </a:lnSpc>
            </a:pPr>
            <a:r>
              <a:rPr lang="en-US" sz="3144">
                <a:solidFill>
                  <a:srgbClr val="000000"/>
                </a:solidFill>
                <a:latin typeface="Source Sans Pro"/>
              </a:rPr>
              <a:t>What was your least favorite activity in session? Why?</a:t>
            </a:r>
          </a:p>
          <a:p>
            <a:pPr algn="ctr">
              <a:lnSpc>
                <a:spcPts val="4402"/>
              </a:lnSpc>
            </a:pPr>
            <a:r>
              <a:rPr lang="en-US" sz="3144">
                <a:solidFill>
                  <a:srgbClr val="000000"/>
                </a:solidFill>
                <a:latin typeface="Source Sans Pro"/>
              </a:rPr>
              <a:t>What would you tell your parents or guardians you did in this session?</a:t>
            </a:r>
          </a:p>
          <a:p>
            <a:pPr algn="ctr">
              <a:lnSpc>
                <a:spcPts val="4402"/>
              </a:lnSpc>
            </a:pPr>
            <a:r>
              <a:rPr lang="en-US" sz="3144">
                <a:solidFill>
                  <a:srgbClr val="000000"/>
                </a:solidFill>
                <a:latin typeface="Source Sans Pro"/>
              </a:rPr>
              <a:t>How does something you learned connect to what you already knew?</a:t>
            </a:r>
          </a:p>
          <a:p>
            <a:pPr algn="ctr">
              <a:lnSpc>
                <a:spcPts val="4402"/>
              </a:lnSpc>
            </a:pPr>
            <a:r>
              <a:rPr lang="en-US" sz="3144">
                <a:solidFill>
                  <a:srgbClr val="000000"/>
                </a:solidFill>
                <a:latin typeface="Source Sans Pro"/>
              </a:rPr>
              <a:t>How did it extend your thinking further?</a:t>
            </a:r>
          </a:p>
          <a:p>
            <a:pPr algn="ctr">
              <a:lnSpc>
                <a:spcPts val="4402"/>
              </a:lnSpc>
            </a:pPr>
            <a:r>
              <a:rPr lang="en-US" sz="3144">
                <a:solidFill>
                  <a:srgbClr val="000000"/>
                </a:solidFill>
                <a:latin typeface="Source Sans Pro"/>
              </a:rPr>
              <a:t>What questions do you still have?</a:t>
            </a:r>
          </a:p>
          <a:p>
            <a:pPr algn="ctr">
              <a:lnSpc>
                <a:spcPts val="5872"/>
              </a:lnSpc>
            </a:pPr>
          </a:p>
          <a:p>
            <a:pPr algn="ctr">
              <a:lnSpc>
                <a:spcPts val="5872"/>
              </a:lnSpc>
            </a:pPr>
          </a:p>
          <a:p>
            <a:pPr algn="ctr">
              <a:lnSpc>
                <a:spcPts val="5872"/>
              </a:lnSpc>
            </a:pPr>
          </a:p>
          <a:p>
            <a:pPr algn="ctr">
              <a:lnSpc>
                <a:spcPts val="1882"/>
              </a:lnSpc>
            </a:pPr>
          </a:p>
          <a:p>
            <a:pPr algn="ctr">
              <a:lnSpc>
                <a:spcPts val="5872"/>
              </a:lnSpc>
            </a:pPr>
          </a:p>
          <a:p>
            <a:pPr algn="ctr">
              <a:lnSpc>
                <a:spcPts val="5872"/>
              </a:lnSpc>
            </a:pPr>
          </a:p>
        </p:txBody>
      </p:sp>
      <p:sp>
        <p:nvSpPr>
          <p:cNvPr name="Freeform 10" id="10"/>
          <p:cNvSpPr/>
          <p:nvPr/>
        </p:nvSpPr>
        <p:spPr>
          <a:xfrm flipH="false" flipV="false" rot="0">
            <a:off x="15643732"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1034023" y="476711"/>
            <a:ext cx="7827015" cy="1544637"/>
          </a:xfrm>
          <a:prstGeom prst="rect">
            <a:avLst/>
          </a:prstGeom>
        </p:spPr>
        <p:txBody>
          <a:bodyPr anchor="t" rtlCol="false" tIns="0" lIns="0" bIns="0" rIns="0">
            <a:spAutoFit/>
          </a:bodyPr>
          <a:lstStyle/>
          <a:p>
            <a:pPr>
              <a:lnSpc>
                <a:spcPts val="10270"/>
              </a:lnSpc>
            </a:pPr>
            <a:r>
              <a:rPr lang="en-US" sz="10069">
                <a:solidFill>
                  <a:srgbClr val="000000"/>
                </a:solidFill>
                <a:latin typeface="Platform"/>
              </a:rPr>
              <a:t>Check in </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951432" y="1963421"/>
            <a:ext cx="14184930" cy="9094976"/>
          </a:xfrm>
          <a:prstGeom prst="rect">
            <a:avLst/>
          </a:prstGeom>
        </p:spPr>
        <p:txBody>
          <a:bodyPr anchor="t" rtlCol="false" tIns="0" lIns="0" bIns="0" rIns="0">
            <a:spAutoFit/>
          </a:bodyPr>
          <a:lstStyle/>
          <a:p>
            <a:pPr>
              <a:lnSpc>
                <a:spcPts val="6377"/>
              </a:lnSpc>
            </a:pPr>
            <a:r>
              <a:rPr lang="en-US" sz="4555" u="sng">
                <a:solidFill>
                  <a:srgbClr val="000000"/>
                </a:solidFill>
                <a:latin typeface="Source Sans Pro"/>
              </a:rPr>
              <a:t>Example Questions</a:t>
            </a:r>
          </a:p>
          <a:p>
            <a:pPr algn="ctr">
              <a:lnSpc>
                <a:spcPts val="6377"/>
              </a:lnSpc>
            </a:pPr>
            <a:r>
              <a:rPr lang="en-US" sz="4555">
                <a:solidFill>
                  <a:srgbClr val="000000"/>
                </a:solidFill>
                <a:latin typeface="Source Sans Pro"/>
              </a:rPr>
              <a:t>Describe how your feeling using a colour</a:t>
            </a:r>
          </a:p>
          <a:p>
            <a:pPr algn="ctr">
              <a:lnSpc>
                <a:spcPts val="2037"/>
              </a:lnSpc>
            </a:pPr>
          </a:p>
          <a:p>
            <a:pPr algn="ctr">
              <a:lnSpc>
                <a:spcPts val="6377"/>
              </a:lnSpc>
            </a:pPr>
            <a:r>
              <a:rPr lang="en-US" sz="4555">
                <a:solidFill>
                  <a:srgbClr val="000000"/>
                </a:solidFill>
                <a:latin typeface="Source Sans Pro"/>
              </a:rPr>
              <a:t>What's one thing that you saw or heard from our last session that has stuck with you? </a:t>
            </a:r>
          </a:p>
          <a:p>
            <a:pPr algn="ctr">
              <a:lnSpc>
                <a:spcPts val="2044"/>
              </a:lnSpc>
            </a:pPr>
          </a:p>
          <a:p>
            <a:pPr algn="ctr">
              <a:lnSpc>
                <a:spcPts val="6377"/>
              </a:lnSpc>
            </a:pPr>
            <a:r>
              <a:rPr lang="en-US" sz="4555">
                <a:solidFill>
                  <a:srgbClr val="000000"/>
                </a:solidFill>
                <a:latin typeface="Source Sans Pro"/>
              </a:rPr>
              <a:t>What was the best part of the past week for you?</a:t>
            </a:r>
          </a:p>
          <a:p>
            <a:pPr algn="ctr">
              <a:lnSpc>
                <a:spcPts val="2044"/>
              </a:lnSpc>
            </a:pPr>
          </a:p>
          <a:p>
            <a:pPr algn="ctr">
              <a:lnSpc>
                <a:spcPts val="6377"/>
              </a:lnSpc>
            </a:pPr>
            <a:r>
              <a:rPr lang="en-US" sz="4555">
                <a:solidFill>
                  <a:srgbClr val="000000"/>
                </a:solidFill>
                <a:latin typeface="Source Sans Pro"/>
              </a:rPr>
              <a:t>What’s one thing you hope to get achieve from today’s session?</a:t>
            </a:r>
          </a:p>
          <a:p>
            <a:pPr algn="ctr">
              <a:lnSpc>
                <a:spcPts val="6377"/>
              </a:lnSpc>
            </a:pPr>
          </a:p>
          <a:p>
            <a:pPr algn="ctr">
              <a:lnSpc>
                <a:spcPts val="2044"/>
              </a:lnSpc>
            </a:pPr>
          </a:p>
          <a:p>
            <a:pPr algn="ctr">
              <a:lnSpc>
                <a:spcPts val="6377"/>
              </a:lnSpc>
            </a:pPr>
          </a:p>
          <a:p>
            <a:pPr algn="ctr">
              <a:lnSpc>
                <a:spcPts val="6377"/>
              </a:lnSpc>
            </a:pPr>
          </a:p>
        </p:txBody>
      </p:sp>
      <p:sp>
        <p:nvSpPr>
          <p:cNvPr name="Freeform 10" id="10"/>
          <p:cNvSpPr/>
          <p:nvPr/>
        </p:nvSpPr>
        <p:spPr>
          <a:xfrm flipH="false" flipV="false" rot="0">
            <a:off x="15643732"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0000"/>
        </a:solidFill>
      </p:bgPr>
    </p:bg>
    <p:spTree>
      <p:nvGrpSpPr>
        <p:cNvPr id="1" name=""/>
        <p:cNvGrpSpPr/>
        <p:nvPr/>
      </p:nvGrpSpPr>
      <p:grpSpPr>
        <a:xfrm>
          <a:off x="0" y="0"/>
          <a:ext cx="0" cy="0"/>
          <a:chOff x="0" y="0"/>
          <a:chExt cx="0" cy="0"/>
        </a:xfrm>
      </p:grpSpPr>
      <p:sp>
        <p:nvSpPr>
          <p:cNvPr name="Freeform 2" id="2"/>
          <p:cNvSpPr/>
          <p:nvPr/>
        </p:nvSpPr>
        <p:spPr>
          <a:xfrm flipH="false" flipV="false" rot="0">
            <a:off x="15013424" y="8456062"/>
            <a:ext cx="2245876" cy="1198736"/>
          </a:xfrm>
          <a:custGeom>
            <a:avLst/>
            <a:gdLst/>
            <a:ahLst/>
            <a:cxnLst/>
            <a:rect r="r" b="b" t="t" l="l"/>
            <a:pathLst>
              <a:path h="1198736" w="2245876">
                <a:moveTo>
                  <a:pt x="0" y="0"/>
                </a:moveTo>
                <a:lnTo>
                  <a:pt x="2245876" y="0"/>
                </a:lnTo>
                <a:lnTo>
                  <a:pt x="2245876" y="1198737"/>
                </a:lnTo>
                <a:lnTo>
                  <a:pt x="0" y="1198737"/>
                </a:lnTo>
                <a:lnTo>
                  <a:pt x="0" y="0"/>
                </a:lnTo>
                <a:close/>
              </a:path>
            </a:pathLst>
          </a:custGeom>
          <a:blipFill>
            <a:blip r:embed="rId2"/>
            <a:stretch>
              <a:fillRect l="0" t="0" r="0" b="0"/>
            </a:stretch>
          </a:blipFill>
        </p:spPr>
      </p:sp>
      <p:grpSp>
        <p:nvGrpSpPr>
          <p:cNvPr name="Group 3" id="3"/>
          <p:cNvGrpSpPr/>
          <p:nvPr/>
        </p:nvGrpSpPr>
        <p:grpSpPr>
          <a:xfrm rot="-608548">
            <a:off x="17325413" y="-893244"/>
            <a:ext cx="6349279" cy="11472600"/>
            <a:chOff x="0" y="0"/>
            <a:chExt cx="1672238" cy="3021590"/>
          </a:xfrm>
        </p:grpSpPr>
        <p:sp>
          <p:nvSpPr>
            <p:cNvPr name="Freeform 4" id="4"/>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FFFFF"/>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24435">
            <a:off x="2553610" y="3957013"/>
            <a:ext cx="13180780" cy="1743512"/>
          </a:xfrm>
          <a:prstGeom prst="rect">
            <a:avLst/>
          </a:prstGeom>
        </p:spPr>
        <p:txBody>
          <a:bodyPr anchor="t" rtlCol="false" tIns="0" lIns="0" bIns="0" rIns="0">
            <a:spAutoFit/>
          </a:bodyPr>
          <a:lstStyle/>
          <a:p>
            <a:pPr algn="ctr">
              <a:lnSpc>
                <a:spcPts val="11494"/>
              </a:lnSpc>
            </a:pPr>
            <a:r>
              <a:rPr lang="en-US" sz="11269">
                <a:solidFill>
                  <a:srgbClr val="FFFFFF"/>
                </a:solidFill>
                <a:latin typeface="Platform"/>
              </a:rPr>
              <a:t>Warm Up</a:t>
            </a:r>
          </a:p>
        </p:txBody>
      </p:sp>
      <p:grpSp>
        <p:nvGrpSpPr>
          <p:cNvPr name="Group 7" id="7"/>
          <p:cNvGrpSpPr/>
          <p:nvPr/>
        </p:nvGrpSpPr>
        <p:grpSpPr>
          <a:xfrm rot="-608548">
            <a:off x="-5358379" y="30302"/>
            <a:ext cx="6349279" cy="11472600"/>
            <a:chOff x="0" y="0"/>
            <a:chExt cx="1672238" cy="3021590"/>
          </a:xfrm>
        </p:grpSpPr>
        <p:sp>
          <p:nvSpPr>
            <p:cNvPr name="Freeform 8" id="8"/>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9" id="9"/>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08548">
            <a:off x="17325413" y="-893244"/>
            <a:ext cx="6349279" cy="11472600"/>
            <a:chOff x="0" y="0"/>
            <a:chExt cx="1672238" cy="3021590"/>
          </a:xfrm>
        </p:grpSpPr>
        <p:sp>
          <p:nvSpPr>
            <p:cNvPr name="Freeform 3" id="3"/>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4" id="4"/>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5" id="5"/>
          <p:cNvSpPr txBox="true"/>
          <p:nvPr/>
        </p:nvSpPr>
        <p:spPr>
          <a:xfrm rot="-24435">
            <a:off x="1285016" y="2821719"/>
            <a:ext cx="15237748" cy="1544637"/>
          </a:xfrm>
          <a:prstGeom prst="rect">
            <a:avLst/>
          </a:prstGeom>
        </p:spPr>
        <p:txBody>
          <a:bodyPr anchor="t" rtlCol="false" tIns="0" lIns="0" bIns="0" rIns="0">
            <a:spAutoFit/>
          </a:bodyPr>
          <a:lstStyle/>
          <a:p>
            <a:pPr>
              <a:lnSpc>
                <a:spcPts val="10270"/>
              </a:lnSpc>
            </a:pPr>
            <a:r>
              <a:rPr lang="en-US" sz="10069">
                <a:solidFill>
                  <a:srgbClr val="000000"/>
                </a:solidFill>
                <a:latin typeface="Platform"/>
              </a:rPr>
              <a:t>The Journey to Social Action</a:t>
            </a:r>
          </a:p>
        </p:txBody>
      </p:sp>
      <p:grpSp>
        <p:nvGrpSpPr>
          <p:cNvPr name="Group 6" id="6"/>
          <p:cNvGrpSpPr/>
          <p:nvPr/>
        </p:nvGrpSpPr>
        <p:grpSpPr>
          <a:xfrm rot="-608548">
            <a:off x="-5358379" y="30302"/>
            <a:ext cx="6349279" cy="11472600"/>
            <a:chOff x="0" y="0"/>
            <a:chExt cx="1672238" cy="3021590"/>
          </a:xfrm>
        </p:grpSpPr>
        <p:sp>
          <p:nvSpPr>
            <p:cNvPr name="Freeform 7" id="7"/>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26522"/>
            </a:solidFill>
          </p:spPr>
        </p:sp>
        <p:sp>
          <p:nvSpPr>
            <p:cNvPr name="TextBox 8" id="8"/>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12542">
            <a:off x="3397855" y="4451275"/>
            <a:ext cx="11497304" cy="2000759"/>
          </a:xfrm>
          <a:prstGeom prst="rect">
            <a:avLst/>
          </a:prstGeom>
        </p:spPr>
        <p:txBody>
          <a:bodyPr anchor="t" rtlCol="false" tIns="0" lIns="0" bIns="0" rIns="0">
            <a:spAutoFit/>
          </a:bodyPr>
          <a:lstStyle/>
          <a:p>
            <a:pPr algn="ctr">
              <a:lnSpc>
                <a:spcPts val="7615"/>
              </a:lnSpc>
            </a:pPr>
            <a:r>
              <a:rPr lang="en-US" sz="5599">
                <a:solidFill>
                  <a:srgbClr val="000000"/>
                </a:solidFill>
                <a:latin typeface="AktivGrotesk-Medium"/>
              </a:rPr>
              <a:t>How much do you know about Social Action? </a:t>
            </a:r>
          </a:p>
        </p:txBody>
      </p:sp>
      <p:sp>
        <p:nvSpPr>
          <p:cNvPr name="Freeform 10" id="10"/>
          <p:cNvSpPr/>
          <p:nvPr/>
        </p:nvSpPr>
        <p:spPr>
          <a:xfrm flipH="false" flipV="false" rot="0">
            <a:off x="15550000" y="8679270"/>
            <a:ext cx="2167194" cy="1158059"/>
          </a:xfrm>
          <a:custGeom>
            <a:avLst/>
            <a:gdLst/>
            <a:ahLst/>
            <a:cxnLst/>
            <a:rect r="r" b="b" t="t" l="l"/>
            <a:pathLst>
              <a:path h="1158059" w="2167194">
                <a:moveTo>
                  <a:pt x="0" y="0"/>
                </a:moveTo>
                <a:lnTo>
                  <a:pt x="2167194" y="0"/>
                </a:lnTo>
                <a:lnTo>
                  <a:pt x="2167194" y="1158060"/>
                </a:lnTo>
                <a:lnTo>
                  <a:pt x="0" y="1158060"/>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731"/>
        </a:solidFill>
      </p:bgPr>
    </p:bg>
    <p:spTree>
      <p:nvGrpSpPr>
        <p:cNvPr id="1" name=""/>
        <p:cNvGrpSpPr/>
        <p:nvPr/>
      </p:nvGrpSpPr>
      <p:grpSpPr>
        <a:xfrm>
          <a:off x="0" y="0"/>
          <a:ext cx="0" cy="0"/>
          <a:chOff x="0" y="0"/>
          <a:chExt cx="0" cy="0"/>
        </a:xfrm>
      </p:grpSpPr>
      <p:sp>
        <p:nvSpPr>
          <p:cNvPr name="Freeform 2" id="2"/>
          <p:cNvSpPr/>
          <p:nvPr/>
        </p:nvSpPr>
        <p:spPr>
          <a:xfrm flipH="false" flipV="false" rot="0">
            <a:off x="15013424" y="8456062"/>
            <a:ext cx="2245876" cy="1198736"/>
          </a:xfrm>
          <a:custGeom>
            <a:avLst/>
            <a:gdLst/>
            <a:ahLst/>
            <a:cxnLst/>
            <a:rect r="r" b="b" t="t" l="l"/>
            <a:pathLst>
              <a:path h="1198736" w="2245876">
                <a:moveTo>
                  <a:pt x="0" y="0"/>
                </a:moveTo>
                <a:lnTo>
                  <a:pt x="2245876" y="0"/>
                </a:lnTo>
                <a:lnTo>
                  <a:pt x="2245876" y="1198737"/>
                </a:lnTo>
                <a:lnTo>
                  <a:pt x="0" y="1198737"/>
                </a:lnTo>
                <a:lnTo>
                  <a:pt x="0" y="0"/>
                </a:lnTo>
                <a:close/>
              </a:path>
            </a:pathLst>
          </a:custGeom>
          <a:blipFill>
            <a:blip r:embed="rId3"/>
            <a:stretch>
              <a:fillRect l="0" t="0" r="0" b="0"/>
            </a:stretch>
          </a:blipFill>
        </p:spPr>
      </p:sp>
      <p:grpSp>
        <p:nvGrpSpPr>
          <p:cNvPr name="Group 3" id="3"/>
          <p:cNvGrpSpPr/>
          <p:nvPr/>
        </p:nvGrpSpPr>
        <p:grpSpPr>
          <a:xfrm rot="-608548">
            <a:off x="17325413" y="-893244"/>
            <a:ext cx="6349279" cy="11472600"/>
            <a:chOff x="0" y="0"/>
            <a:chExt cx="1672238" cy="3021590"/>
          </a:xfrm>
        </p:grpSpPr>
        <p:sp>
          <p:nvSpPr>
            <p:cNvPr name="Freeform 4" id="4"/>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000000"/>
            </a:solidFill>
          </p:spPr>
        </p:sp>
        <p:sp>
          <p:nvSpPr>
            <p:cNvPr name="TextBox 5" id="5"/>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4944554" y="1808319"/>
            <a:ext cx="5263326" cy="3335181"/>
          </a:xfrm>
          <a:custGeom>
            <a:avLst/>
            <a:gdLst/>
            <a:ahLst/>
            <a:cxnLst/>
            <a:rect r="r" b="b" t="t" l="l"/>
            <a:pathLst>
              <a:path h="3335181" w="5263326">
                <a:moveTo>
                  <a:pt x="0" y="0"/>
                </a:moveTo>
                <a:lnTo>
                  <a:pt x="5263327" y="0"/>
                </a:lnTo>
                <a:lnTo>
                  <a:pt x="5263327" y="3335181"/>
                </a:lnTo>
                <a:lnTo>
                  <a:pt x="0" y="3335181"/>
                </a:lnTo>
                <a:lnTo>
                  <a:pt x="0" y="0"/>
                </a:lnTo>
                <a:close/>
              </a:path>
            </a:pathLst>
          </a:custGeom>
          <a:blipFill>
            <a:blip r:embed="rId4"/>
            <a:stretch>
              <a:fillRect l="-1693" t="0" r="-1693" b="0"/>
            </a:stretch>
          </a:blipFill>
        </p:spPr>
      </p:sp>
      <p:sp>
        <p:nvSpPr>
          <p:cNvPr name="TextBox 7" id="7"/>
          <p:cNvSpPr txBox="true"/>
          <p:nvPr/>
        </p:nvSpPr>
        <p:spPr>
          <a:xfrm rot="-24435">
            <a:off x="2553610" y="2499688"/>
            <a:ext cx="13180780" cy="4658162"/>
          </a:xfrm>
          <a:prstGeom prst="rect">
            <a:avLst/>
          </a:prstGeom>
        </p:spPr>
        <p:txBody>
          <a:bodyPr anchor="t" rtlCol="false" tIns="0" lIns="0" bIns="0" rIns="0">
            <a:spAutoFit/>
          </a:bodyPr>
          <a:lstStyle/>
          <a:p>
            <a:pPr algn="ctr">
              <a:lnSpc>
                <a:spcPts val="11494"/>
              </a:lnSpc>
            </a:pPr>
            <a:r>
              <a:rPr lang="en-US" sz="11269">
                <a:solidFill>
                  <a:srgbClr val="000000"/>
                </a:solidFill>
                <a:latin typeface="Platform"/>
              </a:rPr>
              <a:t>"Be the change you wish to see in the world."</a:t>
            </a:r>
          </a:p>
        </p:txBody>
      </p:sp>
      <p:grpSp>
        <p:nvGrpSpPr>
          <p:cNvPr name="Group 8" id="8"/>
          <p:cNvGrpSpPr/>
          <p:nvPr/>
        </p:nvGrpSpPr>
        <p:grpSpPr>
          <a:xfrm rot="-608548">
            <a:off x="-5358379" y="30302"/>
            <a:ext cx="6349279" cy="11472600"/>
            <a:chOff x="0" y="0"/>
            <a:chExt cx="1672238" cy="3021590"/>
          </a:xfrm>
        </p:grpSpPr>
        <p:sp>
          <p:nvSpPr>
            <p:cNvPr name="Freeform 9" id="9"/>
            <p:cNvSpPr/>
            <p:nvPr/>
          </p:nvSpPr>
          <p:spPr>
            <a:xfrm flipH="false" flipV="false" rot="0">
              <a:off x="0" y="0"/>
              <a:ext cx="1672238" cy="3021590"/>
            </a:xfrm>
            <a:custGeom>
              <a:avLst/>
              <a:gdLst/>
              <a:ahLst/>
              <a:cxnLst/>
              <a:rect r="r" b="b" t="t" l="l"/>
              <a:pathLst>
                <a:path h="3021590" w="1672238">
                  <a:moveTo>
                    <a:pt x="0" y="0"/>
                  </a:moveTo>
                  <a:lnTo>
                    <a:pt x="1672238" y="0"/>
                  </a:lnTo>
                  <a:lnTo>
                    <a:pt x="1672238" y="3021590"/>
                  </a:lnTo>
                  <a:lnTo>
                    <a:pt x="0" y="3021590"/>
                  </a:lnTo>
                  <a:close/>
                </a:path>
              </a:pathLst>
            </a:custGeom>
            <a:solidFill>
              <a:srgbClr val="FFFFFF"/>
            </a:solidFill>
          </p:spPr>
        </p:sp>
        <p:sp>
          <p:nvSpPr>
            <p:cNvPr name="TextBox 10" id="10"/>
            <p:cNvSpPr txBox="true"/>
            <p:nvPr/>
          </p:nvSpPr>
          <p:spPr>
            <a:xfrm>
              <a:off x="0" y="-38100"/>
              <a:ext cx="812800" cy="850900"/>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603032">
            <a:off x="6945340" y="7651421"/>
            <a:ext cx="8011344" cy="505339"/>
          </a:xfrm>
          <a:prstGeom prst="rect">
            <a:avLst/>
          </a:prstGeom>
        </p:spPr>
        <p:txBody>
          <a:bodyPr anchor="t" rtlCol="false" tIns="0" lIns="0" bIns="0" rIns="0">
            <a:spAutoFit/>
          </a:bodyPr>
          <a:lstStyle/>
          <a:p>
            <a:pPr algn="r">
              <a:lnSpc>
                <a:spcPts val="3790"/>
              </a:lnSpc>
            </a:pPr>
            <a:r>
              <a:rPr lang="en-US" sz="2787">
                <a:solidFill>
                  <a:srgbClr val="000000">
                    <a:alpha val="78824"/>
                  </a:srgbClr>
                </a:solidFill>
                <a:latin typeface="AktivGrotesk-Regular"/>
              </a:rPr>
              <a:t>Mahatma Gandhi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DAFp1nOjz2U</dc:identifier>
  <dcterms:modified xsi:type="dcterms:W3CDTF">2011-08-01T06:04:30Z</dcterms:modified>
  <cp:revision>1</cp:revision>
  <dc:title>Social Action</dc:title>
</cp:coreProperties>
</file>