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311" r:id="rId14"/>
    <p:sldId id="315" r:id="rId15"/>
    <p:sldId id="316" r:id="rId16"/>
    <p:sldId id="317" r:id="rId17"/>
    <p:sldId id="318" r:id="rId18"/>
    <p:sldId id="302" r:id="rId19"/>
    <p:sldId id="310" r:id="rId20"/>
    <p:sldId id="303" r:id="rId21"/>
    <p:sldId id="273" r:id="rId22"/>
    <p:sldId id="309" r:id="rId23"/>
    <p:sldId id="304" r:id="rId24"/>
    <p:sldId id="269" r:id="rId25"/>
    <p:sldId id="305" r:id="rId26"/>
    <p:sldId id="319" r:id="rId27"/>
    <p:sldId id="306" r:id="rId28"/>
    <p:sldId id="308" r:id="rId29"/>
    <p:sldId id="307" r:id="rId30"/>
    <p:sldId id="270" r:id="rId31"/>
    <p:sldId id="271" r:id="rId32"/>
    <p:sldId id="272" r:id="rId33"/>
    <p:sldId id="275" r:id="rId34"/>
    <p:sldId id="276" r:id="rId35"/>
    <p:sldId id="278" r:id="rId36"/>
    <p:sldId id="279" r:id="rId37"/>
    <p:sldId id="282" r:id="rId38"/>
    <p:sldId id="283" r:id="rId39"/>
  </p:sldIdLst>
  <p:sldSz cx="18288000" cy="10287000"/>
  <p:notesSz cx="6858000" cy="9144000"/>
  <p:embeddedFontLst>
    <p:embeddedFont>
      <p:font typeface="AktivGrotesk-Medium" panose="020B0604020202020204" charset="0"/>
      <p:regular r:id="rId41"/>
    </p:embeddedFont>
    <p:embeddedFont>
      <p:font typeface="AktivGrotesk-Regular" panose="020B0604020202020204" charset="0"/>
      <p:regular r:id="rId42"/>
    </p:embeddedFont>
    <p:embeddedFont>
      <p:font typeface="Muli Extra-Light" panose="020B0604020202020204" charset="0"/>
      <p:regular r:id="rId43"/>
    </p:embeddedFont>
    <p:embeddedFont>
      <p:font typeface="Muli Light" panose="020B0604020202020204" charset="0"/>
      <p:regular r:id="rId44"/>
    </p:embeddedFont>
    <p:embeddedFont>
      <p:font typeface="Platform" panose="020B0604020202020204" charset="0"/>
      <p:regular r:id="rId45"/>
    </p:embeddedFont>
    <p:embeddedFont>
      <p:font typeface="Source Sans Pro" panose="020B0503030403020204" pitchFamily="34" charset="0"/>
      <p:regular r:id="rId46"/>
      <p:bold r:id="rId47"/>
      <p:italic r:id="rId48"/>
      <p:boldItalic r:id="rId49"/>
    </p:embeddedFont>
    <p:embeddedFont>
      <p:font typeface="Source Sans Pro Bold" panose="020B0703030403020204"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824"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10.01.2024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aktiv-grotesk"/>
              </a:rPr>
              <a:t>Introduce the topic by explaining that we are going to watch a series of videos that ask us how well we know the facts on knife crime and the law.</a:t>
            </a:r>
          </a:p>
          <a:p>
            <a:pPr algn="l"/>
            <a:r>
              <a:rPr lang="en-US" b="0" i="0" dirty="0">
                <a:solidFill>
                  <a:srgbClr val="1B1B1E"/>
                </a:solidFill>
                <a:effectLst/>
                <a:latin typeface="aktiv-grotesk"/>
              </a:rPr>
              <a:t>You can have different voting areas in the room that people move to or you can do a show of hands. Each video lasts around 1 minute.</a:t>
            </a:r>
          </a:p>
          <a:p>
            <a:pPr algn="l"/>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36471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aktiv-grotesk"/>
              </a:rPr>
              <a:t>Introduce the topic by explaining that we are going to watch a series of videos that ask us how well we know the facts on knife crime and the law.</a:t>
            </a:r>
          </a:p>
          <a:p>
            <a:pPr algn="l"/>
            <a:r>
              <a:rPr lang="en-US" b="0" i="0" dirty="0">
                <a:solidFill>
                  <a:srgbClr val="1B1B1E"/>
                </a:solidFill>
                <a:effectLst/>
                <a:latin typeface="aktiv-grotesk"/>
              </a:rPr>
              <a:t>You can have different voting areas in the room that people move to or you can do a show of hands. Each video lasts around 1 minute.</a:t>
            </a:r>
          </a:p>
          <a:p>
            <a:pPr algn="l"/>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34607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aktiv-grotesk"/>
              </a:rPr>
              <a:t>Introduce the topic by explaining that we are going to watch a series of videos that ask us how well we know the facts on knife crime and the law.</a:t>
            </a:r>
          </a:p>
          <a:p>
            <a:pPr algn="l"/>
            <a:r>
              <a:rPr lang="en-US" b="0" i="0" dirty="0">
                <a:solidFill>
                  <a:srgbClr val="1B1B1E"/>
                </a:solidFill>
                <a:effectLst/>
                <a:latin typeface="aktiv-grotesk"/>
              </a:rPr>
              <a:t>You can have different voting areas in the room that people move to or you can do a show of hands. Each video lasts around 1 minute.</a:t>
            </a:r>
          </a:p>
          <a:p>
            <a:pPr algn="l"/>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35940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aktiv-grotesk"/>
              </a:rPr>
              <a:t>Ask the group if they were surprised by any of the facts. Reinforce that it's important to know about the facts, your rights and the law because you never know when you'll be in the wrong place at the wrong time.</a:t>
            </a:r>
          </a:p>
          <a:p>
            <a:pPr algn="l"/>
            <a:r>
              <a:rPr lang="en-US" b="0" i="0" dirty="0">
                <a:solidFill>
                  <a:srgbClr val="1B1B1E"/>
                </a:solidFill>
                <a:effectLst/>
                <a:latin typeface="aktiv-grotesk"/>
              </a:rPr>
              <a:t>It's making the right decisions that are important. They've made the right choice just to be part of this group and take part in this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70111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Timing: 45 mins</a:t>
            </a:r>
          </a:p>
          <a:p>
            <a:r>
              <a:rPr lang="en-US"/>
              <a:t>Handout</a:t>
            </a:r>
          </a:p>
          <a:p>
            <a:r>
              <a:rPr lang="en-US"/>
              <a:t>Lined paper </a:t>
            </a:r>
          </a:p>
          <a:p>
            <a:r>
              <a:rPr lang="en-US"/>
              <a:t>Pens</a:t>
            </a:r>
          </a:p>
          <a:p>
            <a:r>
              <a:rPr lang="en-US"/>
              <a:t>Text/images for gallery walk (optional)</a:t>
            </a:r>
          </a:p>
          <a:p>
            <a:endParaRPr lang="en-US"/>
          </a:p>
          <a:p>
            <a:r>
              <a:rPr lang="en-US"/>
              <a:t>Explain that we have the power to make a change within our communities and the more voices we gather the louder we are, and the more likely we are to be heard by influential people.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2311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Start by watching the video of a house party then discuss the questions on the next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90660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Timing: 45 mins</a:t>
            </a:r>
          </a:p>
          <a:p>
            <a:r>
              <a:rPr lang="en-US"/>
              <a:t>Handout</a:t>
            </a:r>
          </a:p>
          <a:p>
            <a:r>
              <a:rPr lang="en-US"/>
              <a:t>Lined paper </a:t>
            </a:r>
          </a:p>
          <a:p>
            <a:r>
              <a:rPr lang="en-US"/>
              <a:t>Pens</a:t>
            </a:r>
          </a:p>
          <a:p>
            <a:r>
              <a:rPr lang="en-US"/>
              <a:t>Text/images for gallery walk (optional)</a:t>
            </a:r>
          </a:p>
          <a:p>
            <a:endParaRPr lang="en-US"/>
          </a:p>
          <a:p>
            <a:r>
              <a:rPr lang="en-US"/>
              <a:t>Explain that we have the power to make a change within our communities and the more voices we gather the louder we are, and the more likely we are to be heard by influential people.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51111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Start by watching the video of a house party then discuss the questions on the next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are going to learn about the 'pushover' or recovery position. Split the group into pairs and follow the video instructions in the link, as follows:</a:t>
            </a:r>
          </a:p>
          <a:p>
            <a:endParaRPr lang="en-US"/>
          </a:p>
          <a:p>
            <a:r>
              <a:rPr lang="en-US"/>
              <a:t>Watch the demonstration of the ‘pushover’</a:t>
            </a:r>
          </a:p>
          <a:p>
            <a:r>
              <a:rPr lang="en-US"/>
              <a:t>Pause the film : ask the pairs to move to a position in the room with clear space around them.</a:t>
            </a:r>
          </a:p>
          <a:p>
            <a:r>
              <a:rPr lang="en-US"/>
              <a:t>Play the next extract where Mark explains that the first step is to get one person to lie on their back.</a:t>
            </a:r>
          </a:p>
          <a:p>
            <a:r>
              <a:rPr lang="en-US"/>
              <a:t>Pause the film : one member of each pair should now lie on their back.</a:t>
            </a:r>
          </a:p>
          <a:p>
            <a:r>
              <a:rPr lang="en-US"/>
              <a:t>Next Mark instructs the person doing the ‘pushover’ to check their partner’s breathing.</a:t>
            </a:r>
          </a:p>
          <a:p>
            <a:r>
              <a:rPr lang="en-US"/>
              <a:t>Pause the film : check breathing by tilting their head back and looking and feeling for breaths.</a:t>
            </a:r>
          </a:p>
          <a:p>
            <a:r>
              <a:rPr lang="en-US"/>
              <a:t>Mark explains that the next step is to push their partner onto their side and tilt their head back.</a:t>
            </a:r>
          </a:p>
          <a:p>
            <a:r>
              <a:rPr lang="en-US"/>
              <a:t>Pause the film : push them on to their side and tilt their head back.</a:t>
            </a:r>
          </a:p>
          <a:p>
            <a:r>
              <a:rPr lang="en-US"/>
              <a:t>Mark says to check breathing once again and then call 999.</a:t>
            </a:r>
          </a:p>
          <a:p>
            <a:r>
              <a:rPr lang="en-US"/>
              <a:t>Pause the film : check they are still breathing. Pretend to Call 999.</a:t>
            </a:r>
          </a:p>
          <a:p>
            <a:r>
              <a:rPr lang="en-US"/>
              <a:t>Mark explains that it’s now time to swap over so the other person in the pair can have a go.</a:t>
            </a:r>
          </a:p>
          <a:p>
            <a:r>
              <a:rPr lang="en-US"/>
              <a:t>Pairs should swap over and repeat the exercise.</a:t>
            </a:r>
          </a:p>
          <a:p>
            <a:r>
              <a:rPr lang="en-US"/>
              <a:t>Play to the end, a final reminder of the ‘pushover’ is given.</a:t>
            </a:r>
          </a:p>
          <a:p>
            <a:endParaRPr lang="en-US"/>
          </a:p>
          <a:p>
            <a:r>
              <a:rPr lang="en-US"/>
              <a:t>Talk about how group members now feel about the video and using the pushover recovery technique.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Timing: 45 mins</a:t>
            </a:r>
          </a:p>
          <a:p>
            <a:r>
              <a:rPr lang="en-US"/>
              <a:t>Handout</a:t>
            </a:r>
          </a:p>
          <a:p>
            <a:r>
              <a:rPr lang="en-US"/>
              <a:t>Lined paper </a:t>
            </a:r>
          </a:p>
          <a:p>
            <a:r>
              <a:rPr lang="en-US"/>
              <a:t>Pens</a:t>
            </a:r>
          </a:p>
          <a:p>
            <a:r>
              <a:rPr lang="en-US"/>
              <a:t>Text/images for gallery walk (optional)</a:t>
            </a:r>
          </a:p>
          <a:p>
            <a:endParaRPr lang="en-US"/>
          </a:p>
          <a:p>
            <a:r>
              <a:rPr lang="en-US"/>
              <a:t>Explain that we have the power to make a change within our communities and the more voices we gather the louder we are, and the more likely we are to be heard by influential people.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711686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the session by playing the Imagine a Man podcast by Royston Youth Action. Explain the importance of addressing youth violence and the power of podcasting as a medium for sharing stories and generating meaningful conversations. Discuss what they have been learned about youth violence, its impact on individuals, families and communities.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Timing: 45 mins</a:t>
            </a:r>
          </a:p>
          <a:p>
            <a:r>
              <a:rPr lang="en-US"/>
              <a:t>Handout</a:t>
            </a:r>
          </a:p>
          <a:p>
            <a:r>
              <a:rPr lang="en-US"/>
              <a:t>Lined paper </a:t>
            </a:r>
          </a:p>
          <a:p>
            <a:r>
              <a:rPr lang="en-US"/>
              <a:t>Pens</a:t>
            </a:r>
          </a:p>
          <a:p>
            <a:r>
              <a:rPr lang="en-US"/>
              <a:t>Text/images for gallery walk (optional)</a:t>
            </a:r>
          </a:p>
          <a:p>
            <a:endParaRPr lang="en-US"/>
          </a:p>
          <a:p>
            <a:r>
              <a:rPr lang="en-US"/>
              <a:t>Explain that we have the power to make a change within our communities and the more voices we gather the louder we are, and the more likely we are to be heard by influential people.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9995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5232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Timing: 45 mins</a:t>
            </a:r>
          </a:p>
          <a:p>
            <a:r>
              <a:rPr lang="en-US"/>
              <a:t>Handout</a:t>
            </a:r>
          </a:p>
          <a:p>
            <a:r>
              <a:rPr lang="en-US"/>
              <a:t>Lined paper </a:t>
            </a:r>
          </a:p>
          <a:p>
            <a:r>
              <a:rPr lang="en-US"/>
              <a:t>Pens</a:t>
            </a:r>
          </a:p>
          <a:p>
            <a:r>
              <a:rPr lang="en-US"/>
              <a:t>Text/images for gallery walk (optional)</a:t>
            </a:r>
          </a:p>
          <a:p>
            <a:endParaRPr lang="en-US"/>
          </a:p>
          <a:p>
            <a:r>
              <a:rPr lang="en-US"/>
              <a:t>Explain that we have the power to make a change within our communities and the more voices we gather the louder we are, and the more likely we are to be heard by influential people.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61868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Timing: 45 mins</a:t>
            </a:r>
          </a:p>
          <a:p>
            <a:r>
              <a:rPr lang="en-US"/>
              <a:t>Handout</a:t>
            </a:r>
          </a:p>
          <a:p>
            <a:r>
              <a:rPr lang="en-US"/>
              <a:t>Lined paper </a:t>
            </a:r>
          </a:p>
          <a:p>
            <a:r>
              <a:rPr lang="en-US"/>
              <a:t>Pens</a:t>
            </a:r>
          </a:p>
          <a:p>
            <a:r>
              <a:rPr lang="en-US"/>
              <a:t>Text/images for gallery walk (optional)</a:t>
            </a:r>
          </a:p>
          <a:p>
            <a:endParaRPr lang="en-US"/>
          </a:p>
          <a:p>
            <a:r>
              <a:rPr lang="en-US"/>
              <a:t>Explain that we have the power to make a change within our communities and the more voices we gather the louder we are, and the more likely we are to be heard by influential people.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26032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the session by playing the Imagine a Man podcast by Royston Youth Action. Explain the importance of addressing youth violence and the power of podcasting as a medium for sharing stories and generating meaningful conversations. Discuss what they have been learned about youth violence, its impact on individuals, families and communities.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37467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they are going to be creating their own podcast and split them into teams. If not already set by you, help them define the goals of their podcast episode, such as raising awareness, inspiring action, or promoting dialogue. </a:t>
            </a:r>
          </a:p>
          <a:p>
            <a:endParaRPr lang="en-US"/>
          </a:p>
          <a:p>
            <a:r>
              <a:rPr lang="en-US"/>
              <a:t>Discuss the importance of identifying a target audience to tailor their message effectively. Give out the handout and go over the components of a podcast episode: introduction, main content, personal stories, facts/statistics and a conclusion. </a:t>
            </a:r>
          </a:p>
          <a:p>
            <a:endParaRPr lang="en-US"/>
          </a:p>
          <a:p>
            <a:r>
              <a:rPr lang="en-US"/>
              <a:t>Brainstorm ideas and guide the groups in structuring their episode. Encourage them to think about engaging hooks, compelling narratives, and key messages. Encourage them to use the template to organise their thoughts and creating an outline for their episode.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a fast finisher task, ask the group to design an image and name for their podcast episode. They could also explore potential platforms for hosting and sharing the podcast episode, such as SoundCloud or Anchor. Encourage participants to develop a plan for promoting their podcast episode to reach a wider audience.</a:t>
            </a:r>
          </a:p>
          <a:p>
            <a:endParaRPr lang="en-US"/>
          </a:p>
          <a:p>
            <a:r>
              <a:rPr lang="en-US"/>
              <a:t>Recap the key points covered in the lesson. Ask the groups to reflect on their experience and share any insights or challenges they encountered.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Timing: 45 mins</a:t>
            </a:r>
          </a:p>
          <a:p>
            <a:r>
              <a:rPr lang="en-US"/>
              <a:t>Large piece of paper for each learner/group</a:t>
            </a:r>
          </a:p>
          <a:p>
            <a:r>
              <a:rPr lang="en-US"/>
              <a:t>Access to NKBL resources for research (optional)</a:t>
            </a:r>
          </a:p>
          <a:p>
            <a:r>
              <a:rPr lang="en-US"/>
              <a:t>Pens, coloured pencils or art supplies</a:t>
            </a:r>
          </a:p>
          <a:p>
            <a:r>
              <a:rPr lang="en-US"/>
              <a:t>Scissors, glue and other necessary supplies</a:t>
            </a:r>
          </a:p>
          <a:p>
            <a:r>
              <a:rPr lang="en-US"/>
              <a:t>Poster examples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Allow time for the learners to share their posters with the class (this can be during and/or at the end). Encourage them to explain the message behind their design and the positive choices they want to promote. Others can provide feedback and share their thoughts on the effectiveness of the message.</a:t>
            </a:r>
          </a:p>
          <a:p>
            <a:endParaRPr lang="en-US"/>
          </a:p>
          <a:p>
            <a:r>
              <a:rPr lang="en-US"/>
              <a:t>Lead a reflective discussion about the process of creating the posters and the influence they can have on spreading information and promoting positive choices. Why is this important? Encourage learners to consider ways they can use their posters in their community or school to create social change.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Questions should be chosen based upon time and aim of your circle. Use a talking object to help control people talking over each other.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Timing: 1 hour</a:t>
            </a:r>
          </a:p>
          <a:p>
            <a:r>
              <a:rPr lang="en-US"/>
              <a:t>A computer/laptop with internet access</a:t>
            </a:r>
          </a:p>
          <a:p>
            <a:r>
              <a:rPr lang="en-US"/>
              <a:t>Presentation software e.g. PowerPoint, Google Slides</a:t>
            </a:r>
          </a:p>
          <a:p>
            <a:r>
              <a:rPr lang="en-US"/>
              <a:t>Paper for notes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Provide a brief overview of www.noknivesbetterlives.com. Discuss the potential consequences and dangers associated with knife crime, such as violence, injury, legal consequences, and the impact on families and communities (Use the peer ed module to help you). Encourage them to think critically about why individuals may engage in risk-taking behaviours and the factors that influence their decisions.</a:t>
            </a:r>
          </a:p>
          <a:p>
            <a:endParaRPr lang="en-US"/>
          </a:p>
          <a:p>
            <a:r>
              <a:rPr lang="en-US"/>
              <a:t>Throughout the session emphasise the importance of maintaining a respectful and empathetic when discussing sensitive topics such as knife crime. Remind learners that the goal is to educate and raise awareness rather than pass judgment or stereotype individuals involved in risk-taking behaviours.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pairs, give the learners time to explore the NKBL website. Encourage them to take notes on key information they find interesting or impactful including statistics, case studies and personal stories.</a:t>
            </a:r>
          </a:p>
          <a:p>
            <a:endParaRPr lang="en-US"/>
          </a:p>
          <a:p>
            <a:r>
              <a:rPr lang="en-US"/>
              <a:t>Join two sets of pairs together to form a group of 4 and explain that they are to create a presentation using the information that both sets of pairs gathered. Emphasise that the presentation should aim to educate and engage their peers, highlighting the risks and consequences of knife crime and promoting positive choices. Encourage creativity in the presentation design by including visual aids, images, videos, and real-life examples. Remind students that there should be no images of blood, knives or use of scare tactics. </a:t>
            </a:r>
          </a:p>
          <a:p>
            <a:endParaRPr lang="en-US"/>
          </a:p>
          <a:p>
            <a:r>
              <a:rPr lang="en-US"/>
              <a:t>At the end, encourage students to reflect on their own attitudes towards risk-taking behaviours and the impact the information they learned might have on their decision-making. Discuss the importance of spreading awareness amongst peers and taking responsibility for promoting positive choices.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Timing: 30 mins</a:t>
            </a:r>
          </a:p>
          <a:p>
            <a:r>
              <a:rPr lang="en-US"/>
              <a:t>A screen and PC or device to show powerpoint</a:t>
            </a:r>
          </a:p>
          <a:p>
            <a:r>
              <a:rPr lang="en-US"/>
              <a:t>Pencils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Create a list of how they will collect signatures, who will they send it to, where will they collect signatures from.  Will it be online or a physical copy?</a:t>
            </a:r>
          </a:p>
          <a:p>
            <a:endParaRPr lang="en-US"/>
          </a:p>
          <a:p>
            <a:r>
              <a:rPr lang="en-US"/>
              <a:t>Allow them to create their own petitions and remind them to include the importance of their petition. With your peer educator supporter's consent, action the young people's plans on collecting signatures.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Timing: 45 mins</a:t>
            </a:r>
          </a:p>
          <a:p>
            <a:r>
              <a:rPr lang="en-US"/>
              <a:t>Handout</a:t>
            </a:r>
          </a:p>
          <a:p>
            <a:r>
              <a:rPr lang="en-US"/>
              <a:t>Lined paper </a:t>
            </a:r>
          </a:p>
          <a:p>
            <a:r>
              <a:rPr lang="en-US"/>
              <a:t>Pens</a:t>
            </a:r>
          </a:p>
          <a:p>
            <a:r>
              <a:rPr lang="en-US"/>
              <a:t>Text/images for gallery walk (optional)</a:t>
            </a:r>
          </a:p>
          <a:p>
            <a:endParaRPr lang="en-US"/>
          </a:p>
          <a:p>
            <a:r>
              <a:rPr lang="en-US"/>
              <a:t>Explain that we have the power to make a change within our communities and the more voices we gather the louder we are, and the more likely we are to be heard by influential people.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a group create a plan. Use the template in the handouts to help you. Provide tips for when they’re writing and allow them to begin.</a:t>
            </a:r>
          </a:p>
          <a:p>
            <a:endParaRPr lang="en-US"/>
          </a:p>
          <a:p>
            <a:r>
              <a:rPr lang="en-US"/>
              <a:t>Stop them every so often and ask someone to share what they’ve written so far. Re-emphasise the influence that they have to make change both within their community and nationally. </a:t>
            </a:r>
          </a:p>
          <a:p>
            <a:endParaRPr lang="en-US"/>
          </a:p>
          <a:p>
            <a:r>
              <a:rPr lang="en-US"/>
              <a:t>Have your supporter look over the letters before deciding whether they are appropriate to be sent to the chosen person.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a group create a plan. Use the template in the handouts to help you. Provide tips for when they’re writing and allow them to begin.</a:t>
            </a:r>
          </a:p>
          <a:p>
            <a:endParaRPr lang="en-US"/>
          </a:p>
          <a:p>
            <a:r>
              <a:rPr lang="en-US"/>
              <a:t>Stop them every so often and ask someone to share what they’ve written so far. Re-emphasise the influence that they have to make change both within their community and nationally. </a:t>
            </a:r>
          </a:p>
          <a:p>
            <a:endParaRPr lang="en-US"/>
          </a:p>
          <a:p>
            <a:r>
              <a:rPr lang="en-US"/>
              <a:t>Have your supporter look over the letters before deciding whether they are appropriate to be sent to the chosen person.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group have identified what they could do individually, locally andas a country to have a impact on reducing youth violence nationally. Ask them to consider what actions they could realistically take to start or contribute to a rippling effect personally and within their community. What support do they need to accomplish this? Have them write this on a post-it note or piece of paper. </a:t>
            </a:r>
          </a:p>
          <a:p>
            <a:endParaRPr lang="en-US"/>
          </a:p>
          <a:p>
            <a:r>
              <a:rPr lang="en-US"/>
              <a:t>Summarise the session emphasising that small actions can make big differences within their community and beyond.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Timing: 1 hour</a:t>
            </a:r>
          </a:p>
          <a:p>
            <a:r>
              <a:rPr lang="en-US"/>
              <a:t>A device to play and record the podcasts.</a:t>
            </a:r>
          </a:p>
          <a:p>
            <a:r>
              <a:rPr lang="en-US"/>
              <a:t>Pens/pencils.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aktiv-grotesk"/>
              </a:rPr>
              <a:t>Introduce the topic by explaining that we are going to watch a series of videos that ask us how well we know the facts on knife crime and the law.</a:t>
            </a:r>
          </a:p>
          <a:p>
            <a:pPr algn="l"/>
            <a:r>
              <a:rPr lang="en-US" b="0" i="0" dirty="0">
                <a:solidFill>
                  <a:srgbClr val="1B1B1E"/>
                </a:solidFill>
                <a:effectLst/>
                <a:latin typeface="aktiv-grotesk"/>
              </a:rPr>
              <a:t>You can have different voting areas in the room that people move to or you can do a show of hands. Each video lasts around 1 minute.</a:t>
            </a:r>
          </a:p>
          <a:p>
            <a:pPr algn="l"/>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s://youtu.be/Bd_XlbDkgJ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s://youtu.be/iA6KAWVR23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s://youtu.be/0XqiS-I7vl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s://youtu.be/xgUyKXxphe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s://youtu.be/aETJ1oQ3_V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s://youtu.be/1mOpdZQkZkY?si=C2fx-_zoZcpACY_B"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hyperlink" Target="http://www.youtube.com/watch?v=wMU8B7T92tI"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hyperlink" Target="http://www.youtube.com/watch?v=k7Yi-Hj9xs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hyperlink" Target="https://soundcloud.com/youthlink-scotland/imagine-a-man-podcast-royston-youth-actio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hyperlink" Target="https://soundcloud.com/youthlink-scotland/imagine-a-man-podcast-royston-youth-ac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0.jpeg"/><Relationship Id="rId4" Type="http://schemas.openxmlformats.org/officeDocument/2006/relationships/hyperlink" Target="https://soundcloud.com/youthlink-scotland/imagine-a-man-podcast-royston-youth-actio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5358379" y="30302"/>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4" name="TextBox 4"/>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rot="-510151">
            <a:off x="9805173" y="-1037114"/>
            <a:ext cx="11753044" cy="11752997"/>
            <a:chOff x="0" y="0"/>
            <a:chExt cx="6350025" cy="6350000"/>
          </a:xfrm>
        </p:grpSpPr>
        <p:sp>
          <p:nvSpPr>
            <p:cNvPr id="6" name="Freeform 6"/>
            <p:cNvSpPr/>
            <p:nvPr/>
          </p:nvSpPr>
          <p:spPr>
            <a:xfrm flipH="1">
              <a:off x="0" y="0"/>
              <a:ext cx="6350026" cy="6350000"/>
            </a:xfrm>
            <a:custGeom>
              <a:avLst/>
              <a:gdLst/>
              <a:ahLst/>
              <a:cxnLst/>
              <a:rect l="l" t="t" r="r" b="b"/>
              <a:pathLst>
                <a:path w="6350026" h="6350000">
                  <a:moveTo>
                    <a:pt x="6350026" y="0"/>
                  </a:moveTo>
                  <a:lnTo>
                    <a:pt x="0" y="0"/>
                  </a:lnTo>
                  <a:lnTo>
                    <a:pt x="0" y="6350000"/>
                  </a:lnTo>
                  <a:lnTo>
                    <a:pt x="6350026" y="6350000"/>
                  </a:lnTo>
                  <a:close/>
                </a:path>
              </a:pathLst>
            </a:custGeom>
            <a:blipFill>
              <a:blip r:embed="rId2"/>
              <a:stretch>
                <a:fillRect l="-20537" r="-12795"/>
              </a:stretch>
            </a:blipFill>
          </p:spPr>
          <p:txBody>
            <a:bodyPr/>
            <a:lstStyle/>
            <a:p>
              <a:endParaRPr lang="en-GB"/>
            </a:p>
          </p:txBody>
        </p:sp>
      </p:grpSp>
      <p:grpSp>
        <p:nvGrpSpPr>
          <p:cNvPr id="7" name="Group 7"/>
          <p:cNvGrpSpPr/>
          <p:nvPr/>
        </p:nvGrpSpPr>
        <p:grpSpPr>
          <a:xfrm rot="-608548">
            <a:off x="17325413" y="-893244"/>
            <a:ext cx="6349279" cy="11472600"/>
            <a:chOff x="0" y="0"/>
            <a:chExt cx="1672238" cy="3021590"/>
          </a:xfrm>
        </p:grpSpPr>
        <p:sp>
          <p:nvSpPr>
            <p:cNvPr id="8" name="Freeform 8"/>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9" name="TextBox 9"/>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rot="-10660160">
            <a:off x="1395596" y="3126549"/>
            <a:ext cx="4826832" cy="3143474"/>
          </a:xfrm>
          <a:custGeom>
            <a:avLst/>
            <a:gdLst/>
            <a:ahLst/>
            <a:cxnLst/>
            <a:rect l="l" t="t" r="r" b="b"/>
            <a:pathLst>
              <a:path w="4826832" h="3143474">
                <a:moveTo>
                  <a:pt x="0" y="0"/>
                </a:moveTo>
                <a:lnTo>
                  <a:pt x="4826832" y="0"/>
                </a:lnTo>
                <a:lnTo>
                  <a:pt x="4826832" y="3143475"/>
                </a:lnTo>
                <a:lnTo>
                  <a:pt x="0" y="31434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1" name="TextBox 11"/>
          <p:cNvSpPr txBox="1"/>
          <p:nvPr/>
        </p:nvSpPr>
        <p:spPr>
          <a:xfrm rot="-604671">
            <a:off x="1425480" y="3236123"/>
            <a:ext cx="10012789" cy="5474775"/>
          </a:xfrm>
          <a:prstGeom prst="rect">
            <a:avLst/>
          </a:prstGeom>
        </p:spPr>
        <p:txBody>
          <a:bodyPr lIns="0" tIns="0" rIns="0" bIns="0" rtlCol="0" anchor="t">
            <a:spAutoFit/>
          </a:bodyPr>
          <a:lstStyle/>
          <a:p>
            <a:pPr>
              <a:lnSpc>
                <a:spcPts val="13506"/>
              </a:lnSpc>
            </a:pPr>
            <a:r>
              <a:rPr lang="en-US" sz="13241" dirty="0">
                <a:solidFill>
                  <a:srgbClr val="000000"/>
                </a:solidFill>
                <a:latin typeface="Platform"/>
              </a:rPr>
              <a:t>Primary School</a:t>
            </a:r>
          </a:p>
          <a:p>
            <a:pPr>
              <a:lnSpc>
                <a:spcPts val="13506"/>
              </a:lnSpc>
            </a:pPr>
            <a:r>
              <a:rPr lang="en-US" sz="13241" dirty="0" err="1">
                <a:solidFill>
                  <a:srgbClr val="000000"/>
                </a:solidFill>
                <a:latin typeface="Platform"/>
              </a:rPr>
              <a:t>Programme</a:t>
            </a:r>
            <a:endParaRPr lang="en-US" sz="13241" dirty="0">
              <a:solidFill>
                <a:srgbClr val="000000"/>
              </a:solidFill>
              <a:latin typeface="Platform"/>
            </a:endParaRPr>
          </a:p>
        </p:txBody>
      </p:sp>
      <p:grpSp>
        <p:nvGrpSpPr>
          <p:cNvPr id="12" name="Group 12"/>
          <p:cNvGrpSpPr/>
          <p:nvPr/>
        </p:nvGrpSpPr>
        <p:grpSpPr>
          <a:xfrm rot="-608548">
            <a:off x="17325413" y="-893244"/>
            <a:ext cx="6349279" cy="11472600"/>
            <a:chOff x="0" y="0"/>
            <a:chExt cx="1672238" cy="3021590"/>
          </a:xfrm>
        </p:grpSpPr>
        <p:sp>
          <p:nvSpPr>
            <p:cNvPr id="13" name="Freeform 1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txBody>
            <a:bodyPr/>
            <a:lstStyle/>
            <a:p>
              <a:endParaRPr lang="en-GB"/>
            </a:p>
          </p:txBody>
        </p:sp>
        <p:sp>
          <p:nvSpPr>
            <p:cNvPr id="14" name="TextBox 14"/>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1644717" y="839445"/>
            <a:ext cx="5762740" cy="3079372"/>
          </a:xfrm>
          <a:custGeom>
            <a:avLst/>
            <a:gdLst/>
            <a:ahLst/>
            <a:cxnLst/>
            <a:rect l="l" t="t" r="r" b="b"/>
            <a:pathLst>
              <a:path w="5762740" h="3079372">
                <a:moveTo>
                  <a:pt x="0" y="0"/>
                </a:moveTo>
                <a:lnTo>
                  <a:pt x="5762740" y="0"/>
                </a:lnTo>
                <a:lnTo>
                  <a:pt x="5762740" y="3079372"/>
                </a:lnTo>
                <a:lnTo>
                  <a:pt x="0" y="3079372"/>
                </a:lnTo>
                <a:lnTo>
                  <a:pt x="0" y="0"/>
                </a:lnTo>
                <a:close/>
              </a:path>
            </a:pathLst>
          </a:custGeom>
          <a:blipFill>
            <a:blip r:embed="rId5"/>
            <a:stretch>
              <a:fillRect/>
            </a:stretch>
          </a:blipFill>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txBody>
            <a:bodyPr/>
            <a:lstStyle/>
            <a:p>
              <a:endParaRPr lang="en-GB"/>
            </a:p>
          </p:txBody>
        </p:sp>
        <p:sp>
          <p:nvSpPr>
            <p:cNvPr id="4" name="TextBox 4"/>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08548">
            <a:off x="-5358379" y="30302"/>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7" name="TextBox 7"/>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5714031" y="8679270"/>
            <a:ext cx="2167194" cy="1158059"/>
          </a:xfrm>
          <a:custGeom>
            <a:avLst/>
            <a:gdLst/>
            <a:ahLst/>
            <a:cxnLst/>
            <a:rect l="l" t="t" r="r" b="b"/>
            <a:pathLst>
              <a:path w="2167194" h="1158059">
                <a:moveTo>
                  <a:pt x="0" y="0"/>
                </a:moveTo>
                <a:lnTo>
                  <a:pt x="2167194" y="0"/>
                </a:lnTo>
                <a:lnTo>
                  <a:pt x="2167194" y="1158060"/>
                </a:lnTo>
                <a:lnTo>
                  <a:pt x="0" y="1158060"/>
                </a:lnTo>
                <a:lnTo>
                  <a:pt x="0" y="0"/>
                </a:lnTo>
                <a:close/>
              </a:path>
            </a:pathLst>
          </a:custGeom>
          <a:blipFill>
            <a:blip r:embed="rId3"/>
            <a:stretch>
              <a:fillRect/>
            </a:stretch>
          </a:blipFill>
        </p:spPr>
        <p:txBody>
          <a:bodyPr/>
          <a:lstStyle/>
          <a:p>
            <a:endParaRPr lang="en-GB"/>
          </a:p>
        </p:txBody>
      </p:sp>
      <p:sp>
        <p:nvSpPr>
          <p:cNvPr id="9" name="Freeform 9"/>
          <p:cNvSpPr/>
          <p:nvPr/>
        </p:nvSpPr>
        <p:spPr>
          <a:xfrm>
            <a:off x="2311443" y="407523"/>
            <a:ext cx="13205612" cy="9356442"/>
          </a:xfrm>
          <a:custGeom>
            <a:avLst/>
            <a:gdLst/>
            <a:ahLst/>
            <a:cxnLst/>
            <a:rect l="l" t="t" r="r" b="b"/>
            <a:pathLst>
              <a:path w="13205612" h="9356442">
                <a:moveTo>
                  <a:pt x="0" y="0"/>
                </a:moveTo>
                <a:lnTo>
                  <a:pt x="13205611" y="0"/>
                </a:lnTo>
                <a:lnTo>
                  <a:pt x="13205611" y="9356442"/>
                </a:lnTo>
                <a:lnTo>
                  <a:pt x="0" y="9356442"/>
                </a:lnTo>
                <a:lnTo>
                  <a:pt x="0" y="0"/>
                </a:lnTo>
                <a:close/>
              </a:path>
            </a:pathLst>
          </a:custGeom>
          <a:blipFill>
            <a:blip r:embed="rId4"/>
            <a:stretch>
              <a:fillRect/>
            </a:stretch>
          </a:blipFill>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txBody>
            <a:bodyPr/>
            <a:lstStyle/>
            <a:p>
              <a:endParaRPr lang="en-GB"/>
            </a:p>
          </p:txBody>
        </p:sp>
        <p:sp>
          <p:nvSpPr>
            <p:cNvPr id="4" name="TextBox 4"/>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875920" y="399863"/>
            <a:ext cx="15479873" cy="2631254"/>
          </a:xfrm>
          <a:prstGeom prst="rect">
            <a:avLst/>
          </a:prstGeom>
        </p:spPr>
        <p:txBody>
          <a:bodyPr lIns="0" tIns="0" rIns="0" bIns="0" rtlCol="0" anchor="t">
            <a:spAutoFit/>
          </a:bodyPr>
          <a:lstStyle/>
          <a:p>
            <a:pPr algn="ctr">
              <a:lnSpc>
                <a:spcPts val="9455"/>
              </a:lnSpc>
            </a:pPr>
            <a:r>
              <a:rPr lang="en-US" sz="9269">
                <a:solidFill>
                  <a:srgbClr val="000000"/>
                </a:solidFill>
                <a:latin typeface="Platform"/>
              </a:rPr>
              <a:t>The Ripple Effect</a:t>
            </a:r>
          </a:p>
          <a:p>
            <a:pPr>
              <a:lnSpc>
                <a:spcPts val="9455"/>
              </a:lnSpc>
            </a:pPr>
            <a:endParaRPr lang="en-US" sz="9269">
              <a:solidFill>
                <a:srgbClr val="000000"/>
              </a:solidFill>
              <a:latin typeface="Platform"/>
            </a:endParaRP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8" name="TextBox 8"/>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5740557" y="8828180"/>
            <a:ext cx="2167194" cy="1158059"/>
          </a:xfrm>
          <a:custGeom>
            <a:avLst/>
            <a:gdLst/>
            <a:ahLst/>
            <a:cxnLst/>
            <a:rect l="l" t="t" r="r" b="b"/>
            <a:pathLst>
              <a:path w="2167194" h="1158059">
                <a:moveTo>
                  <a:pt x="0" y="0"/>
                </a:moveTo>
                <a:lnTo>
                  <a:pt x="2167194" y="0"/>
                </a:lnTo>
                <a:lnTo>
                  <a:pt x="2167194" y="1158059"/>
                </a:lnTo>
                <a:lnTo>
                  <a:pt x="0" y="1158059"/>
                </a:lnTo>
                <a:lnTo>
                  <a:pt x="0" y="0"/>
                </a:lnTo>
                <a:close/>
              </a:path>
            </a:pathLst>
          </a:custGeom>
          <a:blipFill>
            <a:blip r:embed="rId3"/>
            <a:stretch>
              <a:fillRect/>
            </a:stretch>
          </a:blipFill>
        </p:spPr>
        <p:txBody>
          <a:bodyPr/>
          <a:lstStyle/>
          <a:p>
            <a:endParaRPr lang="en-GB"/>
          </a:p>
        </p:txBody>
      </p:sp>
      <p:sp>
        <p:nvSpPr>
          <p:cNvPr id="10" name="Freeform 10"/>
          <p:cNvSpPr/>
          <p:nvPr/>
        </p:nvSpPr>
        <p:spPr>
          <a:xfrm>
            <a:off x="11825049" y="2709417"/>
            <a:ext cx="4220308" cy="4114800"/>
          </a:xfrm>
          <a:custGeom>
            <a:avLst/>
            <a:gdLst/>
            <a:ahLst/>
            <a:cxnLst/>
            <a:rect l="l" t="t" r="r" b="b"/>
            <a:pathLst>
              <a:path w="4220308" h="4114800">
                <a:moveTo>
                  <a:pt x="0" y="0"/>
                </a:moveTo>
                <a:lnTo>
                  <a:pt x="4220308" y="0"/>
                </a:lnTo>
                <a:lnTo>
                  <a:pt x="422030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1" name="Freeform 11"/>
          <p:cNvSpPr/>
          <p:nvPr/>
        </p:nvSpPr>
        <p:spPr>
          <a:xfrm>
            <a:off x="6883241" y="2709417"/>
            <a:ext cx="4220308" cy="4114800"/>
          </a:xfrm>
          <a:custGeom>
            <a:avLst/>
            <a:gdLst/>
            <a:ahLst/>
            <a:cxnLst/>
            <a:rect l="l" t="t" r="r" b="b"/>
            <a:pathLst>
              <a:path w="4220308" h="4114800">
                <a:moveTo>
                  <a:pt x="0" y="0"/>
                </a:moveTo>
                <a:lnTo>
                  <a:pt x="4220308" y="0"/>
                </a:lnTo>
                <a:lnTo>
                  <a:pt x="422030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2" name="Freeform 12"/>
          <p:cNvSpPr/>
          <p:nvPr/>
        </p:nvSpPr>
        <p:spPr>
          <a:xfrm>
            <a:off x="1941434" y="2709417"/>
            <a:ext cx="4220308" cy="4114800"/>
          </a:xfrm>
          <a:custGeom>
            <a:avLst/>
            <a:gdLst/>
            <a:ahLst/>
            <a:cxnLst/>
            <a:rect l="l" t="t" r="r" b="b"/>
            <a:pathLst>
              <a:path w="4220308" h="4114800">
                <a:moveTo>
                  <a:pt x="0" y="0"/>
                </a:moveTo>
                <a:lnTo>
                  <a:pt x="4220307" y="0"/>
                </a:lnTo>
                <a:lnTo>
                  <a:pt x="422030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3" name="TextBox 13"/>
          <p:cNvSpPr txBox="1"/>
          <p:nvPr/>
        </p:nvSpPr>
        <p:spPr>
          <a:xfrm>
            <a:off x="2699454" y="4285168"/>
            <a:ext cx="2704267" cy="877572"/>
          </a:xfrm>
          <a:prstGeom prst="rect">
            <a:avLst/>
          </a:prstGeom>
        </p:spPr>
        <p:txBody>
          <a:bodyPr lIns="0" tIns="0" rIns="0" bIns="0" rtlCol="0" anchor="t">
            <a:spAutoFit/>
          </a:bodyPr>
          <a:lstStyle/>
          <a:p>
            <a:pPr algn="ctr">
              <a:lnSpc>
                <a:spcPts val="7279"/>
              </a:lnSpc>
            </a:pPr>
            <a:r>
              <a:rPr lang="en-US" sz="5199">
                <a:solidFill>
                  <a:srgbClr val="000000"/>
                </a:solidFill>
                <a:latin typeface="Source Sans Pro Bold"/>
              </a:rPr>
              <a:t>Personal </a:t>
            </a:r>
          </a:p>
        </p:txBody>
      </p:sp>
      <p:sp>
        <p:nvSpPr>
          <p:cNvPr id="14" name="TextBox 14"/>
          <p:cNvSpPr txBox="1"/>
          <p:nvPr/>
        </p:nvSpPr>
        <p:spPr>
          <a:xfrm>
            <a:off x="8006129" y="4285168"/>
            <a:ext cx="1974533" cy="877572"/>
          </a:xfrm>
          <a:prstGeom prst="rect">
            <a:avLst/>
          </a:prstGeom>
        </p:spPr>
        <p:txBody>
          <a:bodyPr lIns="0" tIns="0" rIns="0" bIns="0" rtlCol="0" anchor="t">
            <a:spAutoFit/>
          </a:bodyPr>
          <a:lstStyle/>
          <a:p>
            <a:pPr algn="ctr">
              <a:lnSpc>
                <a:spcPts val="7279"/>
              </a:lnSpc>
            </a:pPr>
            <a:r>
              <a:rPr lang="en-US" sz="5199">
                <a:solidFill>
                  <a:srgbClr val="000000"/>
                </a:solidFill>
                <a:latin typeface="Source Sans Pro Bold"/>
              </a:rPr>
              <a:t>School</a:t>
            </a:r>
          </a:p>
        </p:txBody>
      </p:sp>
      <p:sp>
        <p:nvSpPr>
          <p:cNvPr id="15" name="TextBox 15"/>
          <p:cNvSpPr txBox="1"/>
          <p:nvPr/>
        </p:nvSpPr>
        <p:spPr>
          <a:xfrm>
            <a:off x="12227847" y="4285168"/>
            <a:ext cx="3414712" cy="877572"/>
          </a:xfrm>
          <a:prstGeom prst="rect">
            <a:avLst/>
          </a:prstGeom>
        </p:spPr>
        <p:txBody>
          <a:bodyPr lIns="0" tIns="0" rIns="0" bIns="0" rtlCol="0" anchor="t">
            <a:spAutoFit/>
          </a:bodyPr>
          <a:lstStyle/>
          <a:p>
            <a:pPr algn="ctr">
              <a:lnSpc>
                <a:spcPts val="7279"/>
              </a:lnSpc>
            </a:pPr>
            <a:r>
              <a:rPr lang="en-US" sz="5199">
                <a:solidFill>
                  <a:srgbClr val="000000"/>
                </a:solidFill>
                <a:latin typeface="Source Sans Pro Bold"/>
              </a:rPr>
              <a:t>Community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txBody>
            <a:bodyPr/>
            <a:lstStyle/>
            <a:p>
              <a:endParaRPr lang="en-GB"/>
            </a:p>
          </p:txBody>
        </p:sp>
        <p:sp>
          <p:nvSpPr>
            <p:cNvPr id="4" name="TextBox 4"/>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918766" y="3619208"/>
            <a:ext cx="16320691" cy="2631254"/>
          </a:xfrm>
          <a:prstGeom prst="rect">
            <a:avLst/>
          </a:prstGeom>
        </p:spPr>
        <p:txBody>
          <a:bodyPr lIns="0" tIns="0" rIns="0" bIns="0" rtlCol="0" anchor="t">
            <a:spAutoFit/>
          </a:bodyPr>
          <a:lstStyle/>
          <a:p>
            <a:pPr algn="ctr">
              <a:lnSpc>
                <a:spcPts val="9455"/>
              </a:lnSpc>
            </a:pPr>
            <a:r>
              <a:rPr lang="en-US" sz="9269">
                <a:solidFill>
                  <a:srgbClr val="000000"/>
                </a:solidFill>
                <a:latin typeface="Platform"/>
              </a:rPr>
              <a:t>Week 2 - Knife Facts and The Bystander Effect </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8" name="TextBox 8"/>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5081340" y="8570417"/>
            <a:ext cx="2167194" cy="1158059"/>
          </a:xfrm>
          <a:custGeom>
            <a:avLst/>
            <a:gdLst/>
            <a:ahLst/>
            <a:cxnLst/>
            <a:rect l="l" t="t" r="r" b="b"/>
            <a:pathLst>
              <a:path w="2167194" h="1158059">
                <a:moveTo>
                  <a:pt x="0" y="0"/>
                </a:moveTo>
                <a:lnTo>
                  <a:pt x="2167194" y="0"/>
                </a:lnTo>
                <a:lnTo>
                  <a:pt x="2167194" y="1158059"/>
                </a:lnTo>
                <a:lnTo>
                  <a:pt x="0" y="1158059"/>
                </a:lnTo>
                <a:lnTo>
                  <a:pt x="0" y="0"/>
                </a:lnTo>
                <a:close/>
              </a:path>
            </a:pathLst>
          </a:custGeom>
          <a:blipFill>
            <a:blip r:embed="rId3"/>
            <a:stretch>
              <a:fillRect/>
            </a:stretch>
          </a:blipFill>
        </p:spPr>
        <p:txBody>
          <a:body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2039758" y="-754758"/>
            <a:ext cx="12532172" cy="12446918"/>
            <a:chOff x="0" y="0"/>
            <a:chExt cx="3300654" cy="3278201"/>
          </a:xfrm>
        </p:grpSpPr>
        <p:sp>
          <p:nvSpPr>
            <p:cNvPr id="3" name="Freeform 3"/>
            <p:cNvSpPr/>
            <p:nvPr/>
          </p:nvSpPr>
          <p:spPr>
            <a:xfrm>
              <a:off x="0" y="0"/>
              <a:ext cx="3300654" cy="3278201"/>
            </a:xfrm>
            <a:custGeom>
              <a:avLst/>
              <a:gdLst/>
              <a:ahLst/>
              <a:cxnLst/>
              <a:rect l="l" t="t" r="r" b="b"/>
              <a:pathLst>
                <a:path w="3300654" h="3278201">
                  <a:moveTo>
                    <a:pt x="0" y="0"/>
                  </a:moveTo>
                  <a:lnTo>
                    <a:pt x="3300654" y="0"/>
                  </a:lnTo>
                  <a:lnTo>
                    <a:pt x="3300654" y="3278201"/>
                  </a:lnTo>
                  <a:lnTo>
                    <a:pt x="0" y="3278201"/>
                  </a:lnTo>
                  <a:close/>
                </a:path>
              </a:pathLst>
            </a:custGeom>
            <a:solidFill>
              <a:srgbClr val="F26522"/>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12542">
            <a:off x="2980081" y="7759125"/>
            <a:ext cx="11497304" cy="644344"/>
          </a:xfrm>
          <a:prstGeom prst="rect">
            <a:avLst/>
          </a:prstGeom>
        </p:spPr>
        <p:txBody>
          <a:bodyPr lIns="0" tIns="0" rIns="0" bIns="0" rtlCol="0" anchor="t">
            <a:spAutoFit/>
          </a:bodyPr>
          <a:lstStyle/>
          <a:p>
            <a:pPr>
              <a:lnSpc>
                <a:spcPts val="5439"/>
              </a:lnSpc>
            </a:pPr>
            <a:r>
              <a:rPr lang="en-US" sz="3999" dirty="0">
                <a:solidFill>
                  <a:srgbClr val="000000"/>
                </a:solidFill>
                <a:latin typeface="AktivGrotesk-Medium"/>
              </a:rPr>
              <a:t>Don’t Be in the Dark About Knife Crime</a:t>
            </a:r>
          </a:p>
        </p:txBody>
      </p:sp>
      <p:pic>
        <p:nvPicPr>
          <p:cNvPr id="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120806" y="9128941"/>
            <a:ext cx="2167194" cy="1158059"/>
          </a:xfrm>
          <a:prstGeom prst="rect">
            <a:avLst/>
          </a:prstGeom>
        </p:spPr>
      </p:pic>
      <p:pic>
        <p:nvPicPr>
          <p:cNvPr id="8" name="Picture 7">
            <a:hlinkClick r:id="rId4"/>
            <a:extLst>
              <a:ext uri="{FF2B5EF4-FFF2-40B4-BE49-F238E27FC236}">
                <a16:creationId xmlns:a16="http://schemas.microsoft.com/office/drawing/2014/main" id="{C00EFDC3-3622-C355-672A-D1DAEA580699}"/>
              </a:ext>
            </a:extLst>
          </p:cNvPr>
          <p:cNvPicPr>
            <a:picLocks noChangeAspect="1"/>
          </p:cNvPicPr>
          <p:nvPr/>
        </p:nvPicPr>
        <p:blipFill>
          <a:blip r:embed="rId5"/>
          <a:stretch>
            <a:fillRect/>
          </a:stretch>
        </p:blipFill>
        <p:spPr>
          <a:xfrm>
            <a:off x="2978943" y="1179415"/>
            <a:ext cx="12402045" cy="667971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2039758" y="-754758"/>
            <a:ext cx="12532172" cy="12446918"/>
            <a:chOff x="0" y="0"/>
            <a:chExt cx="3300654" cy="3278201"/>
          </a:xfrm>
        </p:grpSpPr>
        <p:sp>
          <p:nvSpPr>
            <p:cNvPr id="3" name="Freeform 3"/>
            <p:cNvSpPr/>
            <p:nvPr/>
          </p:nvSpPr>
          <p:spPr>
            <a:xfrm>
              <a:off x="0" y="0"/>
              <a:ext cx="3300654" cy="3278201"/>
            </a:xfrm>
            <a:custGeom>
              <a:avLst/>
              <a:gdLst/>
              <a:ahLst/>
              <a:cxnLst/>
              <a:rect l="l" t="t" r="r" b="b"/>
              <a:pathLst>
                <a:path w="3300654" h="3278201">
                  <a:moveTo>
                    <a:pt x="0" y="0"/>
                  </a:moveTo>
                  <a:lnTo>
                    <a:pt x="3300654" y="0"/>
                  </a:lnTo>
                  <a:lnTo>
                    <a:pt x="3300654" y="3278201"/>
                  </a:lnTo>
                  <a:lnTo>
                    <a:pt x="0" y="3278201"/>
                  </a:lnTo>
                  <a:close/>
                </a:path>
              </a:pathLst>
            </a:custGeom>
            <a:solidFill>
              <a:srgbClr val="F26522"/>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12542">
            <a:off x="2980081" y="7773520"/>
            <a:ext cx="11497304" cy="615553"/>
          </a:xfrm>
          <a:prstGeom prst="rect">
            <a:avLst/>
          </a:prstGeom>
        </p:spPr>
        <p:txBody>
          <a:bodyPr lIns="0" tIns="0" rIns="0" bIns="0" rtlCol="0" anchor="t">
            <a:spAutoFit/>
          </a:bodyPr>
          <a:lstStyle/>
          <a:p>
            <a:pPr algn="l"/>
            <a:r>
              <a:rPr lang="en-US" sz="4000" b="1" i="0" dirty="0">
                <a:solidFill>
                  <a:srgbClr val="0F0F0F"/>
                </a:solidFill>
                <a:effectLst/>
                <a:latin typeface="YouTube Sans"/>
              </a:rPr>
              <a:t>What happens if you're caught with a knife? </a:t>
            </a:r>
          </a:p>
        </p:txBody>
      </p:sp>
      <p:pic>
        <p:nvPicPr>
          <p:cNvPr id="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120806" y="9128941"/>
            <a:ext cx="2167194" cy="1158059"/>
          </a:xfrm>
          <a:prstGeom prst="rect">
            <a:avLst/>
          </a:prstGeom>
        </p:spPr>
      </p:pic>
      <p:pic>
        <p:nvPicPr>
          <p:cNvPr id="8" name="Picture 7">
            <a:hlinkClick r:id="rId4"/>
            <a:extLst>
              <a:ext uri="{FF2B5EF4-FFF2-40B4-BE49-F238E27FC236}">
                <a16:creationId xmlns:a16="http://schemas.microsoft.com/office/drawing/2014/main" id="{C00EFDC3-3622-C355-672A-D1DAEA580699}"/>
              </a:ext>
            </a:extLst>
          </p:cNvPr>
          <p:cNvPicPr>
            <a:picLocks noChangeAspect="1"/>
          </p:cNvPicPr>
          <p:nvPr/>
        </p:nvPicPr>
        <p:blipFill>
          <a:blip r:embed="rId5"/>
          <a:stretch>
            <a:fillRect/>
          </a:stretch>
        </p:blipFill>
        <p:spPr>
          <a:xfrm>
            <a:off x="2978943" y="1179415"/>
            <a:ext cx="12402045" cy="6679717"/>
          </a:xfrm>
          <a:prstGeom prst="rect">
            <a:avLst/>
          </a:prstGeom>
        </p:spPr>
      </p:pic>
    </p:spTree>
    <p:extLst>
      <p:ext uri="{BB962C8B-B14F-4D97-AF65-F5344CB8AC3E}">
        <p14:creationId xmlns:p14="http://schemas.microsoft.com/office/powerpoint/2010/main" val="3359578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2039758" y="-754758"/>
            <a:ext cx="12532172" cy="12446918"/>
            <a:chOff x="0" y="0"/>
            <a:chExt cx="3300654" cy="3278201"/>
          </a:xfrm>
        </p:grpSpPr>
        <p:sp>
          <p:nvSpPr>
            <p:cNvPr id="3" name="Freeform 3"/>
            <p:cNvSpPr/>
            <p:nvPr/>
          </p:nvSpPr>
          <p:spPr>
            <a:xfrm>
              <a:off x="0" y="0"/>
              <a:ext cx="3300654" cy="3278201"/>
            </a:xfrm>
            <a:custGeom>
              <a:avLst/>
              <a:gdLst/>
              <a:ahLst/>
              <a:cxnLst/>
              <a:rect l="l" t="t" r="r" b="b"/>
              <a:pathLst>
                <a:path w="3300654" h="3278201">
                  <a:moveTo>
                    <a:pt x="0" y="0"/>
                  </a:moveTo>
                  <a:lnTo>
                    <a:pt x="3300654" y="0"/>
                  </a:lnTo>
                  <a:lnTo>
                    <a:pt x="3300654" y="3278201"/>
                  </a:lnTo>
                  <a:lnTo>
                    <a:pt x="0" y="3278201"/>
                  </a:lnTo>
                  <a:close/>
                </a:path>
              </a:pathLst>
            </a:custGeom>
            <a:solidFill>
              <a:srgbClr val="F26522"/>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12542">
            <a:off x="2980081" y="7773520"/>
            <a:ext cx="11497304" cy="615553"/>
          </a:xfrm>
          <a:prstGeom prst="rect">
            <a:avLst/>
          </a:prstGeom>
        </p:spPr>
        <p:txBody>
          <a:bodyPr lIns="0" tIns="0" rIns="0" bIns="0" rtlCol="0" anchor="t">
            <a:spAutoFit/>
          </a:bodyPr>
          <a:lstStyle/>
          <a:p>
            <a:pPr algn="l"/>
            <a:r>
              <a:rPr lang="en-US" sz="4000" b="1" i="0" dirty="0">
                <a:solidFill>
                  <a:srgbClr val="0F0F0F"/>
                </a:solidFill>
                <a:effectLst/>
                <a:latin typeface="YouTube Sans"/>
              </a:rPr>
              <a:t>What happens if you're caught with a knife? </a:t>
            </a:r>
          </a:p>
        </p:txBody>
      </p:sp>
      <p:pic>
        <p:nvPicPr>
          <p:cNvPr id="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120806" y="9128941"/>
            <a:ext cx="2167194" cy="1158059"/>
          </a:xfrm>
          <a:prstGeom prst="rect">
            <a:avLst/>
          </a:prstGeom>
        </p:spPr>
      </p:pic>
      <p:pic>
        <p:nvPicPr>
          <p:cNvPr id="8" name="Picture 7">
            <a:hlinkClick r:id="rId4"/>
            <a:extLst>
              <a:ext uri="{FF2B5EF4-FFF2-40B4-BE49-F238E27FC236}">
                <a16:creationId xmlns:a16="http://schemas.microsoft.com/office/drawing/2014/main" id="{C00EFDC3-3622-C355-672A-D1DAEA580699}"/>
              </a:ext>
            </a:extLst>
          </p:cNvPr>
          <p:cNvPicPr>
            <a:picLocks noChangeAspect="1"/>
          </p:cNvPicPr>
          <p:nvPr/>
        </p:nvPicPr>
        <p:blipFill>
          <a:blip r:embed="rId5"/>
          <a:stretch>
            <a:fillRect/>
          </a:stretch>
        </p:blipFill>
        <p:spPr>
          <a:xfrm>
            <a:off x="2978943" y="1179415"/>
            <a:ext cx="12402045" cy="6679717"/>
          </a:xfrm>
          <a:prstGeom prst="rect">
            <a:avLst/>
          </a:prstGeom>
        </p:spPr>
      </p:pic>
    </p:spTree>
    <p:extLst>
      <p:ext uri="{BB962C8B-B14F-4D97-AF65-F5344CB8AC3E}">
        <p14:creationId xmlns:p14="http://schemas.microsoft.com/office/powerpoint/2010/main" val="998290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2039758" y="-754758"/>
            <a:ext cx="12532172" cy="12446918"/>
            <a:chOff x="0" y="0"/>
            <a:chExt cx="3300654" cy="3278201"/>
          </a:xfrm>
        </p:grpSpPr>
        <p:sp>
          <p:nvSpPr>
            <p:cNvPr id="3" name="Freeform 3"/>
            <p:cNvSpPr/>
            <p:nvPr/>
          </p:nvSpPr>
          <p:spPr>
            <a:xfrm>
              <a:off x="0" y="0"/>
              <a:ext cx="3300654" cy="3278201"/>
            </a:xfrm>
            <a:custGeom>
              <a:avLst/>
              <a:gdLst/>
              <a:ahLst/>
              <a:cxnLst/>
              <a:rect l="l" t="t" r="r" b="b"/>
              <a:pathLst>
                <a:path w="3300654" h="3278201">
                  <a:moveTo>
                    <a:pt x="0" y="0"/>
                  </a:moveTo>
                  <a:lnTo>
                    <a:pt x="3300654" y="0"/>
                  </a:lnTo>
                  <a:lnTo>
                    <a:pt x="3300654" y="3278201"/>
                  </a:lnTo>
                  <a:lnTo>
                    <a:pt x="0" y="3278201"/>
                  </a:lnTo>
                  <a:close/>
                </a:path>
              </a:pathLst>
            </a:custGeom>
            <a:solidFill>
              <a:srgbClr val="F26522"/>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12542">
            <a:off x="2980081" y="7773520"/>
            <a:ext cx="11497304" cy="615553"/>
          </a:xfrm>
          <a:prstGeom prst="rect">
            <a:avLst/>
          </a:prstGeom>
        </p:spPr>
        <p:txBody>
          <a:bodyPr lIns="0" tIns="0" rIns="0" bIns="0" rtlCol="0" anchor="t">
            <a:spAutoFit/>
          </a:bodyPr>
          <a:lstStyle/>
          <a:p>
            <a:pPr algn="l"/>
            <a:r>
              <a:rPr lang="en-US" sz="4000" b="1" i="0" dirty="0">
                <a:solidFill>
                  <a:srgbClr val="0F0F0F"/>
                </a:solidFill>
                <a:effectLst/>
                <a:latin typeface="YouTube Sans"/>
              </a:rPr>
              <a:t>What are the consequences of carrying a knife? </a:t>
            </a:r>
          </a:p>
        </p:txBody>
      </p:sp>
      <p:pic>
        <p:nvPicPr>
          <p:cNvPr id="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120806" y="9128941"/>
            <a:ext cx="2167194" cy="1158059"/>
          </a:xfrm>
          <a:prstGeom prst="rect">
            <a:avLst/>
          </a:prstGeom>
        </p:spPr>
      </p:pic>
      <p:pic>
        <p:nvPicPr>
          <p:cNvPr id="8" name="Picture 7">
            <a:hlinkClick r:id="rId4"/>
            <a:extLst>
              <a:ext uri="{FF2B5EF4-FFF2-40B4-BE49-F238E27FC236}">
                <a16:creationId xmlns:a16="http://schemas.microsoft.com/office/drawing/2014/main" id="{C00EFDC3-3622-C355-672A-D1DAEA580699}"/>
              </a:ext>
            </a:extLst>
          </p:cNvPr>
          <p:cNvPicPr>
            <a:picLocks noChangeAspect="1"/>
          </p:cNvPicPr>
          <p:nvPr/>
        </p:nvPicPr>
        <p:blipFill>
          <a:blip r:embed="rId5"/>
          <a:stretch>
            <a:fillRect/>
          </a:stretch>
        </p:blipFill>
        <p:spPr>
          <a:xfrm>
            <a:off x="2978943" y="1179415"/>
            <a:ext cx="12402045" cy="6679717"/>
          </a:xfrm>
          <a:prstGeom prst="rect">
            <a:avLst/>
          </a:prstGeom>
        </p:spPr>
      </p:pic>
    </p:spTree>
    <p:extLst>
      <p:ext uri="{BB962C8B-B14F-4D97-AF65-F5344CB8AC3E}">
        <p14:creationId xmlns:p14="http://schemas.microsoft.com/office/powerpoint/2010/main" val="612239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2039758" y="-754758"/>
            <a:ext cx="12532172" cy="12446918"/>
            <a:chOff x="0" y="0"/>
            <a:chExt cx="3300654" cy="3278201"/>
          </a:xfrm>
        </p:grpSpPr>
        <p:sp>
          <p:nvSpPr>
            <p:cNvPr id="3" name="Freeform 3"/>
            <p:cNvSpPr/>
            <p:nvPr/>
          </p:nvSpPr>
          <p:spPr>
            <a:xfrm>
              <a:off x="0" y="0"/>
              <a:ext cx="3300654" cy="3278201"/>
            </a:xfrm>
            <a:custGeom>
              <a:avLst/>
              <a:gdLst/>
              <a:ahLst/>
              <a:cxnLst/>
              <a:rect l="l" t="t" r="r" b="b"/>
              <a:pathLst>
                <a:path w="3300654" h="3278201">
                  <a:moveTo>
                    <a:pt x="0" y="0"/>
                  </a:moveTo>
                  <a:lnTo>
                    <a:pt x="3300654" y="0"/>
                  </a:lnTo>
                  <a:lnTo>
                    <a:pt x="3300654" y="3278201"/>
                  </a:lnTo>
                  <a:lnTo>
                    <a:pt x="0" y="3278201"/>
                  </a:lnTo>
                  <a:close/>
                </a:path>
              </a:pathLst>
            </a:custGeom>
            <a:solidFill>
              <a:srgbClr val="F26522"/>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12542">
            <a:off x="2980081" y="7773520"/>
            <a:ext cx="11497304" cy="615553"/>
          </a:xfrm>
          <a:prstGeom prst="rect">
            <a:avLst/>
          </a:prstGeom>
        </p:spPr>
        <p:txBody>
          <a:bodyPr lIns="0" tIns="0" rIns="0" bIns="0" rtlCol="0" anchor="t">
            <a:spAutoFit/>
          </a:bodyPr>
          <a:lstStyle/>
          <a:p>
            <a:pPr algn="l"/>
            <a:r>
              <a:rPr lang="en-US" sz="4000" b="1" i="0" dirty="0">
                <a:solidFill>
                  <a:srgbClr val="0F0F0F"/>
                </a:solidFill>
                <a:effectLst/>
                <a:latin typeface="YouTube Sans"/>
              </a:rPr>
              <a:t>What happens if you use a knife on someone?</a:t>
            </a:r>
          </a:p>
        </p:txBody>
      </p:sp>
      <p:pic>
        <p:nvPicPr>
          <p:cNvPr id="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120806" y="9128941"/>
            <a:ext cx="2167194" cy="1158059"/>
          </a:xfrm>
          <a:prstGeom prst="rect">
            <a:avLst/>
          </a:prstGeom>
        </p:spPr>
      </p:pic>
      <p:pic>
        <p:nvPicPr>
          <p:cNvPr id="8" name="Picture 7">
            <a:hlinkClick r:id="rId4"/>
            <a:extLst>
              <a:ext uri="{FF2B5EF4-FFF2-40B4-BE49-F238E27FC236}">
                <a16:creationId xmlns:a16="http://schemas.microsoft.com/office/drawing/2014/main" id="{C00EFDC3-3622-C355-672A-D1DAEA580699}"/>
              </a:ext>
            </a:extLst>
          </p:cNvPr>
          <p:cNvPicPr>
            <a:picLocks noChangeAspect="1"/>
          </p:cNvPicPr>
          <p:nvPr/>
        </p:nvPicPr>
        <p:blipFill>
          <a:blip r:embed="rId5"/>
          <a:stretch>
            <a:fillRect/>
          </a:stretch>
        </p:blipFill>
        <p:spPr>
          <a:xfrm>
            <a:off x="2978943" y="1179415"/>
            <a:ext cx="12402045" cy="6679717"/>
          </a:xfrm>
          <a:prstGeom prst="rect">
            <a:avLst/>
          </a:prstGeom>
        </p:spPr>
      </p:pic>
    </p:spTree>
    <p:extLst>
      <p:ext uri="{BB962C8B-B14F-4D97-AF65-F5344CB8AC3E}">
        <p14:creationId xmlns:p14="http://schemas.microsoft.com/office/powerpoint/2010/main" val="54939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txBody>
            <a:bodyPr/>
            <a:lstStyle/>
            <a:p>
              <a:endParaRPr lang="en-GB"/>
            </a:p>
          </p:txBody>
        </p:sp>
        <p:sp>
          <p:nvSpPr>
            <p:cNvPr id="4" name="TextBox 4"/>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3344214" y="4077186"/>
            <a:ext cx="11608103" cy="1218282"/>
          </a:xfrm>
          <a:prstGeom prst="rect">
            <a:avLst/>
          </a:prstGeom>
        </p:spPr>
        <p:txBody>
          <a:bodyPr lIns="0" tIns="0" rIns="0" bIns="0" rtlCol="0" anchor="t">
            <a:spAutoFit/>
          </a:bodyPr>
          <a:lstStyle/>
          <a:p>
            <a:pPr algn="ctr">
              <a:lnSpc>
                <a:spcPts val="9455"/>
              </a:lnSpc>
            </a:pPr>
            <a:r>
              <a:rPr lang="en-US" sz="9269" dirty="0">
                <a:solidFill>
                  <a:srgbClr val="000000"/>
                </a:solidFill>
                <a:latin typeface="Platform"/>
              </a:rPr>
              <a:t>Week 3 - Alcohol</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8" name="TextBox 8"/>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5740557" y="8679270"/>
            <a:ext cx="2167194" cy="1158059"/>
          </a:xfrm>
          <a:custGeom>
            <a:avLst/>
            <a:gdLst/>
            <a:ahLst/>
            <a:cxnLst/>
            <a:rect l="l" t="t" r="r" b="b"/>
            <a:pathLst>
              <a:path w="2167194" h="1158059">
                <a:moveTo>
                  <a:pt x="0" y="0"/>
                </a:moveTo>
                <a:lnTo>
                  <a:pt x="2167194" y="0"/>
                </a:lnTo>
                <a:lnTo>
                  <a:pt x="2167194" y="1158060"/>
                </a:lnTo>
                <a:lnTo>
                  <a:pt x="0" y="1158060"/>
                </a:lnTo>
                <a:lnTo>
                  <a:pt x="0" y="0"/>
                </a:lnTo>
                <a:close/>
              </a:path>
            </a:pathLst>
          </a:custGeom>
          <a:blipFill>
            <a:blip r:embed="rId3"/>
            <a:stretch>
              <a:fillRect/>
            </a:stretch>
          </a:blipFill>
        </p:spPr>
        <p:txBody>
          <a:bodyPr/>
          <a:lstStyle/>
          <a:p>
            <a:endParaRPr lang="en-GB"/>
          </a:p>
        </p:txBody>
      </p:sp>
    </p:spTree>
    <p:extLst>
      <p:ext uri="{BB962C8B-B14F-4D97-AF65-F5344CB8AC3E}">
        <p14:creationId xmlns:p14="http://schemas.microsoft.com/office/powerpoint/2010/main" val="327871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2039758" y="-754758"/>
            <a:ext cx="12532172" cy="12446918"/>
            <a:chOff x="0" y="0"/>
            <a:chExt cx="3300654" cy="3278201"/>
          </a:xfrm>
        </p:grpSpPr>
        <p:sp>
          <p:nvSpPr>
            <p:cNvPr id="3" name="Freeform 3"/>
            <p:cNvSpPr/>
            <p:nvPr/>
          </p:nvSpPr>
          <p:spPr>
            <a:xfrm>
              <a:off x="0" y="0"/>
              <a:ext cx="3300654" cy="3278201"/>
            </a:xfrm>
            <a:custGeom>
              <a:avLst/>
              <a:gdLst/>
              <a:ahLst/>
              <a:cxnLst/>
              <a:rect l="l" t="t" r="r" b="b"/>
              <a:pathLst>
                <a:path w="3300654" h="3278201">
                  <a:moveTo>
                    <a:pt x="0" y="0"/>
                  </a:moveTo>
                  <a:lnTo>
                    <a:pt x="3300654" y="0"/>
                  </a:lnTo>
                  <a:lnTo>
                    <a:pt x="3300654" y="3278201"/>
                  </a:lnTo>
                  <a:lnTo>
                    <a:pt x="0" y="3278201"/>
                  </a:lnTo>
                  <a:close/>
                </a:path>
              </a:pathLst>
            </a:custGeom>
            <a:solidFill>
              <a:srgbClr val="F26522"/>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12542">
            <a:off x="1367894" y="8745174"/>
            <a:ext cx="11497304" cy="644344"/>
          </a:xfrm>
          <a:prstGeom prst="rect">
            <a:avLst/>
          </a:prstGeom>
        </p:spPr>
        <p:txBody>
          <a:bodyPr lIns="0" tIns="0" rIns="0" bIns="0" rtlCol="0" anchor="t">
            <a:spAutoFit/>
          </a:bodyPr>
          <a:lstStyle/>
          <a:p>
            <a:pPr>
              <a:lnSpc>
                <a:spcPts val="5439"/>
              </a:lnSpc>
            </a:pPr>
            <a:r>
              <a:rPr lang="en-US" sz="3999" dirty="0">
                <a:solidFill>
                  <a:srgbClr val="000000"/>
                </a:solidFill>
                <a:latin typeface="AktivGrotesk-Medium"/>
              </a:rPr>
              <a:t>Effect of Alcohol on the Body</a:t>
            </a:r>
          </a:p>
        </p:txBody>
      </p:sp>
      <p:pic>
        <p:nvPicPr>
          <p:cNvPr id="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175703" y="9258300"/>
            <a:ext cx="2167194" cy="1158059"/>
          </a:xfrm>
          <a:prstGeom prst="rect">
            <a:avLst/>
          </a:prstGeom>
        </p:spPr>
      </p:pic>
      <p:pic>
        <p:nvPicPr>
          <p:cNvPr id="9" name="Picture 8">
            <a:hlinkClick r:id="rId4"/>
            <a:extLst>
              <a:ext uri="{FF2B5EF4-FFF2-40B4-BE49-F238E27FC236}">
                <a16:creationId xmlns:a16="http://schemas.microsoft.com/office/drawing/2014/main" id="{FFB7FCF3-43CC-4B73-A512-0BCC1B040866}"/>
              </a:ext>
            </a:extLst>
          </p:cNvPr>
          <p:cNvPicPr>
            <a:picLocks noChangeAspect="1"/>
          </p:cNvPicPr>
          <p:nvPr/>
        </p:nvPicPr>
        <p:blipFill>
          <a:blip r:embed="rId5"/>
          <a:stretch>
            <a:fillRect/>
          </a:stretch>
        </p:blipFill>
        <p:spPr>
          <a:xfrm>
            <a:off x="1366569" y="1621942"/>
            <a:ext cx="15554861" cy="6923438"/>
          </a:xfrm>
          <a:prstGeom prst="rect">
            <a:avLst/>
          </a:prstGeom>
        </p:spPr>
      </p:pic>
    </p:spTree>
    <p:extLst>
      <p:ext uri="{BB962C8B-B14F-4D97-AF65-F5344CB8AC3E}">
        <p14:creationId xmlns:p14="http://schemas.microsoft.com/office/powerpoint/2010/main" val="863289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txBody>
            <a:bodyPr/>
            <a:lstStyle/>
            <a:p>
              <a:endParaRPr lang="en-GB"/>
            </a:p>
          </p:txBody>
        </p:sp>
        <p:sp>
          <p:nvSpPr>
            <p:cNvPr id="4" name="TextBox 4"/>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08548">
            <a:off x="-5358379" y="30302"/>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7" name="TextBox 7"/>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8219319" y="4101197"/>
            <a:ext cx="6573117" cy="5723668"/>
          </a:xfrm>
          <a:custGeom>
            <a:avLst/>
            <a:gdLst/>
            <a:ahLst/>
            <a:cxnLst/>
            <a:rect l="l" t="t" r="r" b="b"/>
            <a:pathLst>
              <a:path w="6573117" h="5723668">
                <a:moveTo>
                  <a:pt x="0" y="0"/>
                </a:moveTo>
                <a:lnTo>
                  <a:pt x="6573117" y="0"/>
                </a:lnTo>
                <a:lnTo>
                  <a:pt x="6573117" y="5723668"/>
                </a:lnTo>
                <a:lnTo>
                  <a:pt x="0" y="5723668"/>
                </a:lnTo>
                <a:lnTo>
                  <a:pt x="0" y="0"/>
                </a:lnTo>
                <a:close/>
              </a:path>
            </a:pathLst>
          </a:custGeom>
          <a:blipFill>
            <a:blip r:embed="rId3"/>
            <a:stretch>
              <a:fillRect/>
            </a:stretch>
          </a:blipFill>
        </p:spPr>
        <p:txBody>
          <a:bodyPr/>
          <a:lstStyle/>
          <a:p>
            <a:endParaRPr lang="en-GB"/>
          </a:p>
        </p:txBody>
      </p:sp>
      <p:sp>
        <p:nvSpPr>
          <p:cNvPr id="9" name="Freeform 9"/>
          <p:cNvSpPr/>
          <p:nvPr/>
        </p:nvSpPr>
        <p:spPr>
          <a:xfrm>
            <a:off x="1793433" y="5143500"/>
            <a:ext cx="6204899" cy="4413526"/>
          </a:xfrm>
          <a:custGeom>
            <a:avLst/>
            <a:gdLst/>
            <a:ahLst/>
            <a:cxnLst/>
            <a:rect l="l" t="t" r="r" b="b"/>
            <a:pathLst>
              <a:path w="6204899" h="4413526">
                <a:moveTo>
                  <a:pt x="0" y="0"/>
                </a:moveTo>
                <a:lnTo>
                  <a:pt x="6204899" y="0"/>
                </a:lnTo>
                <a:lnTo>
                  <a:pt x="6204899" y="4413526"/>
                </a:lnTo>
                <a:lnTo>
                  <a:pt x="0" y="4413526"/>
                </a:lnTo>
                <a:lnTo>
                  <a:pt x="0" y="0"/>
                </a:lnTo>
                <a:close/>
              </a:path>
            </a:pathLst>
          </a:custGeom>
          <a:blipFill>
            <a:blip r:embed="rId4"/>
            <a:stretch>
              <a:fillRect/>
            </a:stretch>
          </a:blipFill>
        </p:spPr>
        <p:txBody>
          <a:bodyPr/>
          <a:lstStyle/>
          <a:p>
            <a:endParaRPr lang="en-GB"/>
          </a:p>
        </p:txBody>
      </p:sp>
      <p:sp>
        <p:nvSpPr>
          <p:cNvPr id="10" name="TextBox 10"/>
          <p:cNvSpPr txBox="1"/>
          <p:nvPr/>
        </p:nvSpPr>
        <p:spPr>
          <a:xfrm rot="-24435">
            <a:off x="1033233" y="342674"/>
            <a:ext cx="16449187" cy="1353001"/>
          </a:xfrm>
          <a:prstGeom prst="rect">
            <a:avLst/>
          </a:prstGeom>
        </p:spPr>
        <p:txBody>
          <a:bodyPr lIns="0" tIns="0" rIns="0" bIns="0" rtlCol="0" anchor="t">
            <a:spAutoFit/>
          </a:bodyPr>
          <a:lstStyle/>
          <a:p>
            <a:pPr>
              <a:lnSpc>
                <a:spcPts val="8945"/>
              </a:lnSpc>
            </a:pPr>
            <a:r>
              <a:rPr lang="en-US" sz="8769">
                <a:solidFill>
                  <a:srgbClr val="000000"/>
                </a:solidFill>
                <a:latin typeface="Platform"/>
              </a:rPr>
              <a:t>Choose your lesson toppings</a:t>
            </a:r>
          </a:p>
        </p:txBody>
      </p:sp>
      <p:sp>
        <p:nvSpPr>
          <p:cNvPr id="11" name="TextBox 11"/>
          <p:cNvSpPr txBox="1"/>
          <p:nvPr/>
        </p:nvSpPr>
        <p:spPr>
          <a:xfrm>
            <a:off x="1152060" y="1783079"/>
            <a:ext cx="15336181" cy="3360421"/>
          </a:xfrm>
          <a:prstGeom prst="rect">
            <a:avLst/>
          </a:prstGeom>
        </p:spPr>
        <p:txBody>
          <a:bodyPr lIns="0" tIns="0" rIns="0" bIns="0" rtlCol="0" anchor="t">
            <a:spAutoFit/>
          </a:bodyPr>
          <a:lstStyle/>
          <a:p>
            <a:pPr algn="just">
              <a:lnSpc>
                <a:spcPts val="4339"/>
              </a:lnSpc>
            </a:pPr>
            <a:r>
              <a:rPr lang="en-US" sz="3099">
                <a:solidFill>
                  <a:srgbClr val="000000"/>
                </a:solidFill>
                <a:latin typeface="Muli Extra-Light"/>
              </a:rPr>
              <a:t>These slides have been created to help you structure your Peer Education sessions. Choose elements from the sections below (you don't need them all) to build your session around your activity. Delete the slides you don't need and save your powerpoint. Remember to check the notes section for any instructions. </a:t>
            </a:r>
          </a:p>
          <a:p>
            <a:pPr algn="ctr">
              <a:lnSpc>
                <a:spcPts val="3219"/>
              </a:lnSpc>
            </a:pPr>
            <a:endParaRPr lang="en-US" sz="3099">
              <a:solidFill>
                <a:srgbClr val="000000"/>
              </a:solidFill>
              <a:latin typeface="Muli Extra-Light"/>
            </a:endParaRPr>
          </a:p>
          <a:p>
            <a:pPr>
              <a:lnSpc>
                <a:spcPts val="3219"/>
              </a:lnSpc>
            </a:pPr>
            <a:endParaRPr lang="en-US" sz="3099">
              <a:solidFill>
                <a:srgbClr val="000000"/>
              </a:solidFill>
              <a:latin typeface="Muli Extra-Light"/>
            </a:endParaRPr>
          </a:p>
          <a:p>
            <a:pPr algn="ctr">
              <a:lnSpc>
                <a:spcPts val="3219"/>
              </a:lnSpc>
            </a:pPr>
            <a:endParaRPr lang="en-US" sz="3099">
              <a:solidFill>
                <a:srgbClr val="000000"/>
              </a:solidFill>
              <a:latin typeface="Muli Extra-Light"/>
            </a:endParaRPr>
          </a:p>
        </p:txBody>
      </p:sp>
      <p:sp>
        <p:nvSpPr>
          <p:cNvPr id="12" name="Freeform 12"/>
          <p:cNvSpPr/>
          <p:nvPr/>
        </p:nvSpPr>
        <p:spPr>
          <a:xfrm>
            <a:off x="15081340" y="8570417"/>
            <a:ext cx="2167194" cy="1158059"/>
          </a:xfrm>
          <a:custGeom>
            <a:avLst/>
            <a:gdLst/>
            <a:ahLst/>
            <a:cxnLst/>
            <a:rect l="l" t="t" r="r" b="b"/>
            <a:pathLst>
              <a:path w="2167194" h="1158059">
                <a:moveTo>
                  <a:pt x="0" y="0"/>
                </a:moveTo>
                <a:lnTo>
                  <a:pt x="2167194" y="0"/>
                </a:lnTo>
                <a:lnTo>
                  <a:pt x="2167194" y="1158059"/>
                </a:lnTo>
                <a:lnTo>
                  <a:pt x="0" y="1158059"/>
                </a:lnTo>
                <a:lnTo>
                  <a:pt x="0" y="0"/>
                </a:lnTo>
                <a:close/>
              </a:path>
            </a:pathLst>
          </a:custGeom>
          <a:blipFill>
            <a:blip r:embed="rId5"/>
            <a:stretch>
              <a:fillRect/>
            </a:stretch>
          </a:blipFill>
        </p:spPr>
        <p:txBody>
          <a:bodyPr/>
          <a:lstStyle/>
          <a:p>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txBody>
            <a:bodyPr/>
            <a:lstStyle/>
            <a:p>
              <a:endParaRPr lang="en-GB"/>
            </a:p>
          </p:txBody>
        </p:sp>
        <p:sp>
          <p:nvSpPr>
            <p:cNvPr id="4" name="TextBox 4"/>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3344214" y="3468045"/>
            <a:ext cx="11608103" cy="2436564"/>
          </a:xfrm>
          <a:prstGeom prst="rect">
            <a:avLst/>
          </a:prstGeom>
        </p:spPr>
        <p:txBody>
          <a:bodyPr lIns="0" tIns="0" rIns="0" bIns="0" rtlCol="0" anchor="t">
            <a:spAutoFit/>
          </a:bodyPr>
          <a:lstStyle/>
          <a:p>
            <a:pPr algn="ctr">
              <a:lnSpc>
                <a:spcPts val="9455"/>
              </a:lnSpc>
            </a:pPr>
            <a:r>
              <a:rPr lang="en-US" sz="9269" dirty="0">
                <a:solidFill>
                  <a:srgbClr val="000000"/>
                </a:solidFill>
                <a:latin typeface="Platform"/>
              </a:rPr>
              <a:t>Week 4 – First Aid/Knife Facts</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8" name="TextBox 8"/>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5740557" y="8679270"/>
            <a:ext cx="2167194" cy="1158059"/>
          </a:xfrm>
          <a:custGeom>
            <a:avLst/>
            <a:gdLst/>
            <a:ahLst/>
            <a:cxnLst/>
            <a:rect l="l" t="t" r="r" b="b"/>
            <a:pathLst>
              <a:path w="2167194" h="1158059">
                <a:moveTo>
                  <a:pt x="0" y="0"/>
                </a:moveTo>
                <a:lnTo>
                  <a:pt x="2167194" y="0"/>
                </a:lnTo>
                <a:lnTo>
                  <a:pt x="2167194" y="1158060"/>
                </a:lnTo>
                <a:lnTo>
                  <a:pt x="0" y="1158060"/>
                </a:lnTo>
                <a:lnTo>
                  <a:pt x="0" y="0"/>
                </a:lnTo>
                <a:close/>
              </a:path>
            </a:pathLst>
          </a:custGeom>
          <a:blipFill>
            <a:blip r:embed="rId3"/>
            <a:stretch>
              <a:fillRect/>
            </a:stretch>
          </a:blipFill>
        </p:spPr>
        <p:txBody>
          <a:bodyPr/>
          <a:lstStyle/>
          <a:p>
            <a:endParaRPr lang="en-GB"/>
          </a:p>
        </p:txBody>
      </p:sp>
    </p:spTree>
    <p:extLst>
      <p:ext uri="{BB962C8B-B14F-4D97-AF65-F5344CB8AC3E}">
        <p14:creationId xmlns:p14="http://schemas.microsoft.com/office/powerpoint/2010/main" val="2959679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2039758" y="-754758"/>
            <a:ext cx="12532172" cy="12446918"/>
            <a:chOff x="0" y="0"/>
            <a:chExt cx="3300654" cy="3278201"/>
          </a:xfrm>
        </p:grpSpPr>
        <p:sp>
          <p:nvSpPr>
            <p:cNvPr id="3" name="Freeform 3"/>
            <p:cNvSpPr/>
            <p:nvPr/>
          </p:nvSpPr>
          <p:spPr>
            <a:xfrm>
              <a:off x="0" y="0"/>
              <a:ext cx="3300654" cy="3278201"/>
            </a:xfrm>
            <a:custGeom>
              <a:avLst/>
              <a:gdLst/>
              <a:ahLst/>
              <a:cxnLst/>
              <a:rect l="l" t="t" r="r" b="b"/>
              <a:pathLst>
                <a:path w="3300654" h="3278201">
                  <a:moveTo>
                    <a:pt x="0" y="0"/>
                  </a:moveTo>
                  <a:lnTo>
                    <a:pt x="3300654" y="0"/>
                  </a:lnTo>
                  <a:lnTo>
                    <a:pt x="3300654" y="3278201"/>
                  </a:lnTo>
                  <a:lnTo>
                    <a:pt x="0" y="3278201"/>
                  </a:lnTo>
                  <a:close/>
                </a:path>
              </a:pathLst>
            </a:custGeom>
            <a:solidFill>
              <a:srgbClr val="F26522"/>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12542">
            <a:off x="1829865" y="9136397"/>
            <a:ext cx="11497304" cy="747395"/>
          </a:xfrm>
          <a:prstGeom prst="rect">
            <a:avLst/>
          </a:prstGeom>
        </p:spPr>
        <p:txBody>
          <a:bodyPr lIns="0" tIns="0" rIns="0" bIns="0" rtlCol="0" anchor="t">
            <a:spAutoFit/>
          </a:bodyPr>
          <a:lstStyle/>
          <a:p>
            <a:pPr>
              <a:lnSpc>
                <a:spcPts val="5439"/>
              </a:lnSpc>
            </a:pPr>
            <a:r>
              <a:rPr lang="en-US" sz="3999">
                <a:solidFill>
                  <a:srgbClr val="000000"/>
                </a:solidFill>
                <a:latin typeface="AktivGrotesk-Medium"/>
              </a:rPr>
              <a:t>First Aid Video - Part 1 </a:t>
            </a:r>
          </a:p>
        </p:txBody>
      </p:sp>
      <p:pic>
        <p:nvPicPr>
          <p:cNvPr id="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175703" y="9258300"/>
            <a:ext cx="2167194" cy="1158059"/>
          </a:xfrm>
          <a:prstGeom prst="rect">
            <a:avLst/>
          </a:prstGeom>
        </p:spPr>
      </p:pic>
      <p:pic>
        <p:nvPicPr>
          <p:cNvPr id="5" name="Google Shape;97;p19" descr="Find out more: https://www.redcross.org.uk/get-involved/teaching-resources/alcohol-and-first-aid" title="Helping someone in an alcohol induced accident (Part 1) Story of a teen night out 30 mins #FirstAid">
            <a:hlinkClick r:id="rId4"/>
            <a:extLst>
              <a:ext uri="{FF2B5EF4-FFF2-40B4-BE49-F238E27FC236}">
                <a16:creationId xmlns:a16="http://schemas.microsoft.com/office/drawing/2014/main" id="{DA25F0FF-143F-DF39-1E29-434D10578CF6}"/>
              </a:ext>
            </a:extLst>
          </p:cNvPr>
          <p:cNvPicPr preferRelativeResize="0"/>
          <p:nvPr/>
        </p:nvPicPr>
        <p:blipFill>
          <a:blip r:embed="rId5">
            <a:alphaModFix/>
          </a:blip>
          <a:stretch>
            <a:fillRect/>
          </a:stretch>
        </p:blipFill>
        <p:spPr>
          <a:xfrm>
            <a:off x="1828538" y="1333500"/>
            <a:ext cx="15164061" cy="77819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2039758" y="-754758"/>
            <a:ext cx="12532172" cy="12446918"/>
            <a:chOff x="0" y="0"/>
            <a:chExt cx="3300654" cy="3278201"/>
          </a:xfrm>
        </p:grpSpPr>
        <p:sp>
          <p:nvSpPr>
            <p:cNvPr id="3" name="Freeform 3"/>
            <p:cNvSpPr/>
            <p:nvPr/>
          </p:nvSpPr>
          <p:spPr>
            <a:xfrm>
              <a:off x="0" y="0"/>
              <a:ext cx="3300654" cy="3278201"/>
            </a:xfrm>
            <a:custGeom>
              <a:avLst/>
              <a:gdLst/>
              <a:ahLst/>
              <a:cxnLst/>
              <a:rect l="l" t="t" r="r" b="b"/>
              <a:pathLst>
                <a:path w="3300654" h="3278201">
                  <a:moveTo>
                    <a:pt x="0" y="0"/>
                  </a:moveTo>
                  <a:lnTo>
                    <a:pt x="3300654" y="0"/>
                  </a:lnTo>
                  <a:lnTo>
                    <a:pt x="3300654" y="3278201"/>
                  </a:lnTo>
                  <a:lnTo>
                    <a:pt x="0" y="3278201"/>
                  </a:lnTo>
                  <a:close/>
                </a:path>
              </a:pathLst>
            </a:custGeom>
            <a:solidFill>
              <a:srgbClr val="F26522"/>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12542">
            <a:off x="1829865" y="9136397"/>
            <a:ext cx="11497304" cy="747395"/>
          </a:xfrm>
          <a:prstGeom prst="rect">
            <a:avLst/>
          </a:prstGeom>
        </p:spPr>
        <p:txBody>
          <a:bodyPr lIns="0" tIns="0" rIns="0" bIns="0" rtlCol="0" anchor="t">
            <a:spAutoFit/>
          </a:bodyPr>
          <a:lstStyle/>
          <a:p>
            <a:pPr>
              <a:lnSpc>
                <a:spcPts val="5439"/>
              </a:lnSpc>
            </a:pPr>
            <a:r>
              <a:rPr lang="en-US" sz="3999">
                <a:solidFill>
                  <a:srgbClr val="000000"/>
                </a:solidFill>
                <a:latin typeface="AktivGrotesk-Medium"/>
              </a:rPr>
              <a:t>First Aid Video - Part 2</a:t>
            </a:r>
          </a:p>
        </p:txBody>
      </p:sp>
      <p:pic>
        <p:nvPicPr>
          <p:cNvPr id="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120806" y="9128941"/>
            <a:ext cx="2167194" cy="1158059"/>
          </a:xfrm>
          <a:prstGeom prst="rect">
            <a:avLst/>
          </a:prstGeom>
        </p:spPr>
      </p:pic>
      <p:pic>
        <p:nvPicPr>
          <p:cNvPr id="5" name="Google Shape;103;p20" descr="Find out more: https://www.redcross.org.uk/get-involved/teaching-resources/alcohol-and-first-aid" title="Helping someone in an alcohol induced accident (Part 2) Story of a teen night out 20 mins #FirstAid">
            <a:hlinkClick r:id="rId4"/>
            <a:extLst>
              <a:ext uri="{FF2B5EF4-FFF2-40B4-BE49-F238E27FC236}">
                <a16:creationId xmlns:a16="http://schemas.microsoft.com/office/drawing/2014/main" id="{9CB21D29-7A00-A0F0-CE61-6D16BD3A82AB}"/>
              </a:ext>
            </a:extLst>
          </p:cNvPr>
          <p:cNvPicPr preferRelativeResize="0"/>
          <p:nvPr/>
        </p:nvPicPr>
        <p:blipFill>
          <a:blip r:embed="rId5">
            <a:alphaModFix/>
          </a:blip>
          <a:stretch>
            <a:fillRect/>
          </a:stretch>
        </p:blipFill>
        <p:spPr>
          <a:xfrm>
            <a:off x="1828538" y="1308362"/>
            <a:ext cx="14292267" cy="7670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txBody>
            <a:bodyPr/>
            <a:lstStyle/>
            <a:p>
              <a:endParaRPr lang="en-GB"/>
            </a:p>
          </p:txBody>
        </p:sp>
        <p:sp>
          <p:nvSpPr>
            <p:cNvPr id="4" name="TextBox 4"/>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3344214" y="3468045"/>
            <a:ext cx="11608103" cy="2436564"/>
          </a:xfrm>
          <a:prstGeom prst="rect">
            <a:avLst/>
          </a:prstGeom>
        </p:spPr>
        <p:txBody>
          <a:bodyPr lIns="0" tIns="0" rIns="0" bIns="0" rtlCol="0" anchor="t">
            <a:spAutoFit/>
          </a:bodyPr>
          <a:lstStyle/>
          <a:p>
            <a:pPr algn="ctr">
              <a:lnSpc>
                <a:spcPts val="9455"/>
              </a:lnSpc>
            </a:pPr>
            <a:r>
              <a:rPr lang="en-US" sz="9269" dirty="0">
                <a:solidFill>
                  <a:srgbClr val="000000"/>
                </a:solidFill>
                <a:latin typeface="Platform"/>
              </a:rPr>
              <a:t>Week 5 – Positive Masculinity</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8" name="TextBox 8"/>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5740557" y="8679270"/>
            <a:ext cx="2167194" cy="1158059"/>
          </a:xfrm>
          <a:custGeom>
            <a:avLst/>
            <a:gdLst/>
            <a:ahLst/>
            <a:cxnLst/>
            <a:rect l="l" t="t" r="r" b="b"/>
            <a:pathLst>
              <a:path w="2167194" h="1158059">
                <a:moveTo>
                  <a:pt x="0" y="0"/>
                </a:moveTo>
                <a:lnTo>
                  <a:pt x="2167194" y="0"/>
                </a:lnTo>
                <a:lnTo>
                  <a:pt x="2167194" y="1158060"/>
                </a:lnTo>
                <a:lnTo>
                  <a:pt x="0" y="1158060"/>
                </a:lnTo>
                <a:lnTo>
                  <a:pt x="0" y="0"/>
                </a:lnTo>
                <a:close/>
              </a:path>
            </a:pathLst>
          </a:custGeom>
          <a:blipFill>
            <a:blip r:embed="rId3"/>
            <a:stretch>
              <a:fillRect/>
            </a:stretch>
          </a:blipFill>
        </p:spPr>
        <p:txBody>
          <a:bodyPr/>
          <a:lstStyle/>
          <a:p>
            <a:endParaRPr lang="en-GB"/>
          </a:p>
        </p:txBody>
      </p:sp>
    </p:spTree>
    <p:extLst>
      <p:ext uri="{BB962C8B-B14F-4D97-AF65-F5344CB8AC3E}">
        <p14:creationId xmlns:p14="http://schemas.microsoft.com/office/powerpoint/2010/main" val="818246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2039758" y="-754758"/>
            <a:ext cx="12532172" cy="12446918"/>
            <a:chOff x="0" y="0"/>
            <a:chExt cx="3300654" cy="3278201"/>
          </a:xfrm>
        </p:grpSpPr>
        <p:sp>
          <p:nvSpPr>
            <p:cNvPr id="3" name="Freeform 3"/>
            <p:cNvSpPr/>
            <p:nvPr/>
          </p:nvSpPr>
          <p:spPr>
            <a:xfrm>
              <a:off x="0" y="0"/>
              <a:ext cx="3300654" cy="3278201"/>
            </a:xfrm>
            <a:custGeom>
              <a:avLst/>
              <a:gdLst/>
              <a:ahLst/>
              <a:cxnLst/>
              <a:rect l="l" t="t" r="r" b="b"/>
              <a:pathLst>
                <a:path w="3300654" h="3278201">
                  <a:moveTo>
                    <a:pt x="0" y="0"/>
                  </a:moveTo>
                  <a:lnTo>
                    <a:pt x="3300654" y="0"/>
                  </a:lnTo>
                  <a:lnTo>
                    <a:pt x="3300654" y="3278201"/>
                  </a:lnTo>
                  <a:lnTo>
                    <a:pt x="0" y="3278201"/>
                  </a:lnTo>
                  <a:close/>
                </a:path>
              </a:pathLst>
            </a:custGeom>
            <a:solidFill>
              <a:srgbClr val="F26522"/>
            </a:solidFill>
          </p:spPr>
          <p:txBody>
            <a:bodyPr/>
            <a:lstStyle/>
            <a:p>
              <a:endParaRPr lang="en-GB"/>
            </a:p>
          </p:txBody>
        </p:sp>
        <p:sp>
          <p:nvSpPr>
            <p:cNvPr id="4" name="TextBox 4"/>
            <p:cNvSpPr txBox="1"/>
            <p:nvPr/>
          </p:nvSpPr>
          <p:spPr>
            <a:xfrm>
              <a:off x="0" y="-38100"/>
              <a:ext cx="3300654" cy="331630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6175703" y="9258300"/>
            <a:ext cx="2167194" cy="1158059"/>
          </a:xfrm>
          <a:custGeom>
            <a:avLst/>
            <a:gdLst/>
            <a:ahLst/>
            <a:cxnLst/>
            <a:rect l="l" t="t" r="r" b="b"/>
            <a:pathLst>
              <a:path w="2167194" h="1158059">
                <a:moveTo>
                  <a:pt x="0" y="0"/>
                </a:moveTo>
                <a:lnTo>
                  <a:pt x="2167194" y="0"/>
                </a:lnTo>
                <a:lnTo>
                  <a:pt x="2167194" y="1158059"/>
                </a:lnTo>
                <a:lnTo>
                  <a:pt x="0" y="1158059"/>
                </a:lnTo>
                <a:lnTo>
                  <a:pt x="0" y="0"/>
                </a:lnTo>
                <a:close/>
              </a:path>
            </a:pathLst>
          </a:custGeom>
          <a:blipFill>
            <a:blip r:embed="rId3"/>
            <a:stretch>
              <a:fillRect/>
            </a:stretch>
          </a:blipFill>
        </p:spPr>
        <p:txBody>
          <a:bodyPr/>
          <a:lstStyle/>
          <a:p>
            <a:endParaRPr lang="en-GB"/>
          </a:p>
        </p:txBody>
      </p:sp>
      <p:grpSp>
        <p:nvGrpSpPr>
          <p:cNvPr id="6" name="Group 6"/>
          <p:cNvGrpSpPr>
            <a:grpSpLocks noChangeAspect="1"/>
          </p:cNvGrpSpPr>
          <p:nvPr/>
        </p:nvGrpSpPr>
        <p:grpSpPr>
          <a:xfrm>
            <a:off x="2999560" y="291480"/>
            <a:ext cx="12982086" cy="8775112"/>
            <a:chOff x="0" y="0"/>
            <a:chExt cx="5843270" cy="3949700"/>
          </a:xfrm>
        </p:grpSpPr>
        <p:sp>
          <p:nvSpPr>
            <p:cNvPr id="7" name="Freeform 7">
              <a:hlinkClick r:id="rId4" tooltip="https://soundcloud.com/youthlink-scotland/imagine-a-man-podcast-royston-youth-action"/>
            </p:cNvPr>
            <p:cNvSpPr/>
            <p:nvPr/>
          </p:nvSpPr>
          <p:spPr>
            <a:xfrm>
              <a:off x="35560" y="30480"/>
              <a:ext cx="5795010" cy="3901440"/>
            </a:xfrm>
            <a:custGeom>
              <a:avLst/>
              <a:gdLst/>
              <a:ahLst/>
              <a:cxnLst/>
              <a:rect l="l" t="t" r="r" b="b"/>
              <a:pathLst>
                <a:path w="5795010" h="3901440">
                  <a:moveTo>
                    <a:pt x="5795010" y="3901440"/>
                  </a:moveTo>
                  <a:lnTo>
                    <a:pt x="0" y="3901440"/>
                  </a:lnTo>
                  <a:lnTo>
                    <a:pt x="0" y="0"/>
                  </a:lnTo>
                  <a:lnTo>
                    <a:pt x="5795010" y="0"/>
                  </a:lnTo>
                  <a:lnTo>
                    <a:pt x="5795010" y="3901440"/>
                  </a:lnTo>
                  <a:lnTo>
                    <a:pt x="5795010" y="3901440"/>
                  </a:lnTo>
                  <a:close/>
                </a:path>
              </a:pathLst>
            </a:custGeom>
            <a:blipFill>
              <a:blip r:embed="rId5"/>
              <a:stretch>
                <a:fillRect t="-38616" b="-59430"/>
              </a:stretch>
            </a:blipFill>
          </p:spPr>
          <p:txBody>
            <a:bodyPr/>
            <a:lstStyle/>
            <a:p>
              <a:endParaRPr lang="en-GB"/>
            </a:p>
          </p:txBody>
        </p:sp>
        <p:sp>
          <p:nvSpPr>
            <p:cNvPr id="8" name="Freeform 8">
              <a:hlinkClick r:id="rId4" tooltip="https://soundcloud.com/youthlink-scotland/imagine-a-man-podcast-royston-youth-action"/>
            </p:cNvPr>
            <p:cNvSpPr/>
            <p:nvPr/>
          </p:nvSpPr>
          <p:spPr>
            <a:xfrm>
              <a:off x="0" y="0"/>
              <a:ext cx="5843270" cy="3949700"/>
            </a:xfrm>
            <a:custGeom>
              <a:avLst/>
              <a:gdLst/>
              <a:ahLst/>
              <a:cxnLst/>
              <a:rect l="l" t="t" r="r" b="b"/>
              <a:pathLst>
                <a:path w="5843270" h="3949700">
                  <a:moveTo>
                    <a:pt x="5843270" y="3949700"/>
                  </a:moveTo>
                  <a:lnTo>
                    <a:pt x="0" y="3949700"/>
                  </a:lnTo>
                  <a:lnTo>
                    <a:pt x="0" y="0"/>
                  </a:lnTo>
                  <a:lnTo>
                    <a:pt x="5843270" y="0"/>
                  </a:lnTo>
                  <a:lnTo>
                    <a:pt x="5843270" y="3949700"/>
                  </a:lnTo>
                  <a:close/>
                </a:path>
              </a:pathLst>
            </a:custGeom>
            <a:blipFill>
              <a:blip r:embed="rId6"/>
              <a:stretch>
                <a:fillRect t="-238" b="-238"/>
              </a:stretch>
            </a:blipFill>
          </p:spPr>
          <p:txBody>
            <a:bodyPr/>
            <a:lstStyle/>
            <a:p>
              <a:endParaRPr lang="en-GB"/>
            </a:p>
          </p:txBody>
        </p:sp>
      </p:grpSp>
      <p:sp>
        <p:nvSpPr>
          <p:cNvPr id="9" name="TextBox 9"/>
          <p:cNvSpPr txBox="1"/>
          <p:nvPr/>
        </p:nvSpPr>
        <p:spPr>
          <a:xfrm rot="12542">
            <a:off x="3000624" y="8944689"/>
            <a:ext cx="11497304" cy="747395"/>
          </a:xfrm>
          <a:prstGeom prst="rect">
            <a:avLst/>
          </a:prstGeom>
        </p:spPr>
        <p:txBody>
          <a:bodyPr lIns="0" tIns="0" rIns="0" bIns="0" rtlCol="0" anchor="t">
            <a:spAutoFit/>
          </a:bodyPr>
          <a:lstStyle/>
          <a:p>
            <a:pPr>
              <a:lnSpc>
                <a:spcPts val="5439"/>
              </a:lnSpc>
            </a:pPr>
            <a:r>
              <a:rPr lang="en-US" sz="3999">
                <a:solidFill>
                  <a:srgbClr val="000000"/>
                </a:solidFill>
                <a:latin typeface="AktivGrotesk-Medium"/>
              </a:rPr>
              <a:t>Royston Youth Action Podcast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txBody>
            <a:bodyPr/>
            <a:lstStyle/>
            <a:p>
              <a:endParaRPr lang="en-GB"/>
            </a:p>
          </p:txBody>
        </p:sp>
        <p:sp>
          <p:nvSpPr>
            <p:cNvPr id="4" name="TextBox 4"/>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3344214" y="3468045"/>
            <a:ext cx="11608103" cy="2436564"/>
          </a:xfrm>
          <a:prstGeom prst="rect">
            <a:avLst/>
          </a:prstGeom>
        </p:spPr>
        <p:txBody>
          <a:bodyPr lIns="0" tIns="0" rIns="0" bIns="0" rtlCol="0" anchor="t">
            <a:spAutoFit/>
          </a:bodyPr>
          <a:lstStyle/>
          <a:p>
            <a:pPr algn="ctr">
              <a:lnSpc>
                <a:spcPts val="9455"/>
              </a:lnSpc>
            </a:pPr>
            <a:r>
              <a:rPr lang="en-US" sz="9269" dirty="0">
                <a:solidFill>
                  <a:srgbClr val="000000"/>
                </a:solidFill>
                <a:latin typeface="Platform"/>
              </a:rPr>
              <a:t>Week 6 – Mental Wellbeing</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8" name="TextBox 8"/>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5740557" y="8679270"/>
            <a:ext cx="2167194" cy="1158059"/>
          </a:xfrm>
          <a:custGeom>
            <a:avLst/>
            <a:gdLst/>
            <a:ahLst/>
            <a:cxnLst/>
            <a:rect l="l" t="t" r="r" b="b"/>
            <a:pathLst>
              <a:path w="2167194" h="1158059">
                <a:moveTo>
                  <a:pt x="0" y="0"/>
                </a:moveTo>
                <a:lnTo>
                  <a:pt x="2167194" y="0"/>
                </a:lnTo>
                <a:lnTo>
                  <a:pt x="2167194" y="1158060"/>
                </a:lnTo>
                <a:lnTo>
                  <a:pt x="0" y="1158060"/>
                </a:lnTo>
                <a:lnTo>
                  <a:pt x="0" y="0"/>
                </a:lnTo>
                <a:close/>
              </a:path>
            </a:pathLst>
          </a:custGeom>
          <a:blipFill>
            <a:blip r:embed="rId3"/>
            <a:stretch>
              <a:fillRect/>
            </a:stretch>
          </a:blipFill>
        </p:spPr>
        <p:txBody>
          <a:bodyPr/>
          <a:lstStyle/>
          <a:p>
            <a:endParaRPr lang="en-GB"/>
          </a:p>
        </p:txBody>
      </p:sp>
    </p:spTree>
    <p:extLst>
      <p:ext uri="{BB962C8B-B14F-4D97-AF65-F5344CB8AC3E}">
        <p14:creationId xmlns:p14="http://schemas.microsoft.com/office/powerpoint/2010/main" val="2174104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2039758" y="-754758"/>
            <a:ext cx="12532172" cy="12446918"/>
            <a:chOff x="0" y="0"/>
            <a:chExt cx="3300654" cy="3278201"/>
          </a:xfrm>
        </p:grpSpPr>
        <p:sp>
          <p:nvSpPr>
            <p:cNvPr id="3" name="Freeform 3"/>
            <p:cNvSpPr/>
            <p:nvPr/>
          </p:nvSpPr>
          <p:spPr>
            <a:xfrm>
              <a:off x="0" y="0"/>
              <a:ext cx="3300654" cy="3278201"/>
            </a:xfrm>
            <a:custGeom>
              <a:avLst/>
              <a:gdLst/>
              <a:ahLst/>
              <a:cxnLst/>
              <a:rect l="l" t="t" r="r" b="b"/>
              <a:pathLst>
                <a:path w="3300654" h="3278201">
                  <a:moveTo>
                    <a:pt x="0" y="0"/>
                  </a:moveTo>
                  <a:lnTo>
                    <a:pt x="3300654" y="0"/>
                  </a:lnTo>
                  <a:lnTo>
                    <a:pt x="3300654" y="3278201"/>
                  </a:lnTo>
                  <a:lnTo>
                    <a:pt x="0" y="3278201"/>
                  </a:lnTo>
                  <a:close/>
                </a:path>
              </a:pathLst>
            </a:custGeom>
            <a:solidFill>
              <a:srgbClr val="F26522"/>
            </a:solidFill>
          </p:spPr>
          <p:txBody>
            <a:bodyPr/>
            <a:lstStyle/>
            <a:p>
              <a:endParaRPr lang="en-GB"/>
            </a:p>
          </p:txBody>
        </p:sp>
        <p:sp>
          <p:nvSpPr>
            <p:cNvPr id="4" name="TextBox 4"/>
            <p:cNvSpPr txBox="1"/>
            <p:nvPr/>
          </p:nvSpPr>
          <p:spPr>
            <a:xfrm>
              <a:off x="0" y="-38100"/>
              <a:ext cx="3300654" cy="331630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6175703" y="9258300"/>
            <a:ext cx="2167194" cy="1158059"/>
          </a:xfrm>
          <a:custGeom>
            <a:avLst/>
            <a:gdLst/>
            <a:ahLst/>
            <a:cxnLst/>
            <a:rect l="l" t="t" r="r" b="b"/>
            <a:pathLst>
              <a:path w="2167194" h="1158059">
                <a:moveTo>
                  <a:pt x="0" y="0"/>
                </a:moveTo>
                <a:lnTo>
                  <a:pt x="2167194" y="0"/>
                </a:lnTo>
                <a:lnTo>
                  <a:pt x="2167194" y="1158059"/>
                </a:lnTo>
                <a:lnTo>
                  <a:pt x="0" y="1158059"/>
                </a:lnTo>
                <a:lnTo>
                  <a:pt x="0" y="0"/>
                </a:lnTo>
                <a:close/>
              </a:path>
            </a:pathLst>
          </a:custGeom>
          <a:blipFill>
            <a:blip r:embed="rId3"/>
            <a:stretch>
              <a:fillRect/>
            </a:stretch>
          </a:blipFill>
        </p:spPr>
        <p:txBody>
          <a:bodyPr/>
          <a:lstStyle/>
          <a:p>
            <a:endParaRPr lang="en-GB"/>
          </a:p>
        </p:txBody>
      </p:sp>
      <p:pic>
        <p:nvPicPr>
          <p:cNvPr id="11" name="Picture 10">
            <a:extLst>
              <a:ext uri="{FF2B5EF4-FFF2-40B4-BE49-F238E27FC236}">
                <a16:creationId xmlns:a16="http://schemas.microsoft.com/office/drawing/2014/main" id="{EAF4C4B4-265D-3F42-0621-EE8D46E1440E}"/>
              </a:ext>
            </a:extLst>
          </p:cNvPr>
          <p:cNvPicPr>
            <a:picLocks noChangeAspect="1"/>
          </p:cNvPicPr>
          <p:nvPr/>
        </p:nvPicPr>
        <p:blipFill>
          <a:blip r:embed="rId4"/>
          <a:stretch>
            <a:fillRect/>
          </a:stretch>
        </p:blipFill>
        <p:spPr>
          <a:xfrm>
            <a:off x="3733800" y="266700"/>
            <a:ext cx="9996003" cy="9324975"/>
          </a:xfrm>
          <a:prstGeom prst="rect">
            <a:avLst/>
          </a:prstGeom>
        </p:spPr>
      </p:pic>
    </p:spTree>
    <p:extLst>
      <p:ext uri="{BB962C8B-B14F-4D97-AF65-F5344CB8AC3E}">
        <p14:creationId xmlns:p14="http://schemas.microsoft.com/office/powerpoint/2010/main" val="1759391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txBody>
            <a:bodyPr/>
            <a:lstStyle/>
            <a:p>
              <a:endParaRPr lang="en-GB"/>
            </a:p>
          </p:txBody>
        </p:sp>
        <p:sp>
          <p:nvSpPr>
            <p:cNvPr id="4" name="TextBox 4"/>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3344214" y="3468045"/>
            <a:ext cx="11608103" cy="2436564"/>
          </a:xfrm>
          <a:prstGeom prst="rect">
            <a:avLst/>
          </a:prstGeom>
        </p:spPr>
        <p:txBody>
          <a:bodyPr lIns="0" tIns="0" rIns="0" bIns="0" rtlCol="0" anchor="t">
            <a:spAutoFit/>
          </a:bodyPr>
          <a:lstStyle/>
          <a:p>
            <a:pPr algn="ctr">
              <a:lnSpc>
                <a:spcPts val="9455"/>
              </a:lnSpc>
            </a:pPr>
            <a:r>
              <a:rPr lang="en-US" sz="9269" dirty="0">
                <a:solidFill>
                  <a:srgbClr val="000000"/>
                </a:solidFill>
                <a:latin typeface="Platform"/>
              </a:rPr>
              <a:t>Week 7 and 8 – Social Action</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8" name="TextBox 8"/>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5740557" y="8679270"/>
            <a:ext cx="2167194" cy="1158059"/>
          </a:xfrm>
          <a:custGeom>
            <a:avLst/>
            <a:gdLst/>
            <a:ahLst/>
            <a:cxnLst/>
            <a:rect l="l" t="t" r="r" b="b"/>
            <a:pathLst>
              <a:path w="2167194" h="1158059">
                <a:moveTo>
                  <a:pt x="0" y="0"/>
                </a:moveTo>
                <a:lnTo>
                  <a:pt x="2167194" y="0"/>
                </a:lnTo>
                <a:lnTo>
                  <a:pt x="2167194" y="1158060"/>
                </a:lnTo>
                <a:lnTo>
                  <a:pt x="0" y="1158060"/>
                </a:lnTo>
                <a:lnTo>
                  <a:pt x="0" y="0"/>
                </a:lnTo>
                <a:close/>
              </a:path>
            </a:pathLst>
          </a:custGeom>
          <a:blipFill>
            <a:blip r:embed="rId3"/>
            <a:stretch>
              <a:fillRect/>
            </a:stretch>
          </a:blipFill>
        </p:spPr>
        <p:txBody>
          <a:bodyPr/>
          <a:lstStyle/>
          <a:p>
            <a:endParaRPr lang="en-GB"/>
          </a:p>
        </p:txBody>
      </p:sp>
    </p:spTree>
    <p:extLst>
      <p:ext uri="{BB962C8B-B14F-4D97-AF65-F5344CB8AC3E}">
        <p14:creationId xmlns:p14="http://schemas.microsoft.com/office/powerpoint/2010/main" val="233541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txBody>
            <a:bodyPr/>
            <a:lstStyle/>
            <a:p>
              <a:endParaRPr lang="en-GB"/>
            </a:p>
          </p:txBody>
        </p:sp>
        <p:sp>
          <p:nvSpPr>
            <p:cNvPr id="4" name="TextBox 4"/>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3344214" y="4077186"/>
            <a:ext cx="11608103" cy="1218282"/>
          </a:xfrm>
          <a:prstGeom prst="rect">
            <a:avLst/>
          </a:prstGeom>
        </p:spPr>
        <p:txBody>
          <a:bodyPr lIns="0" tIns="0" rIns="0" bIns="0" rtlCol="0" anchor="t">
            <a:spAutoFit/>
          </a:bodyPr>
          <a:lstStyle/>
          <a:p>
            <a:pPr algn="ctr">
              <a:lnSpc>
                <a:spcPts val="9455"/>
              </a:lnSpc>
            </a:pPr>
            <a:r>
              <a:rPr lang="en-US" sz="9269" dirty="0">
                <a:solidFill>
                  <a:srgbClr val="000000"/>
                </a:solidFill>
                <a:latin typeface="Platform"/>
              </a:rPr>
              <a:t>Podcast</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8" name="TextBox 8"/>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5740557" y="8679270"/>
            <a:ext cx="2167194" cy="1158059"/>
          </a:xfrm>
          <a:custGeom>
            <a:avLst/>
            <a:gdLst/>
            <a:ahLst/>
            <a:cxnLst/>
            <a:rect l="l" t="t" r="r" b="b"/>
            <a:pathLst>
              <a:path w="2167194" h="1158059">
                <a:moveTo>
                  <a:pt x="0" y="0"/>
                </a:moveTo>
                <a:lnTo>
                  <a:pt x="2167194" y="0"/>
                </a:lnTo>
                <a:lnTo>
                  <a:pt x="2167194" y="1158060"/>
                </a:lnTo>
                <a:lnTo>
                  <a:pt x="0" y="1158060"/>
                </a:lnTo>
                <a:lnTo>
                  <a:pt x="0" y="0"/>
                </a:lnTo>
                <a:close/>
              </a:path>
            </a:pathLst>
          </a:custGeom>
          <a:blipFill>
            <a:blip r:embed="rId3"/>
            <a:stretch>
              <a:fillRect/>
            </a:stretch>
          </a:blipFill>
        </p:spPr>
        <p:txBody>
          <a:bodyPr/>
          <a:lstStyle/>
          <a:p>
            <a:endParaRPr lang="en-GB"/>
          </a:p>
        </p:txBody>
      </p:sp>
    </p:spTree>
    <p:extLst>
      <p:ext uri="{BB962C8B-B14F-4D97-AF65-F5344CB8AC3E}">
        <p14:creationId xmlns:p14="http://schemas.microsoft.com/office/powerpoint/2010/main" val="996997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2039758" y="-754758"/>
            <a:ext cx="12532172" cy="12446918"/>
            <a:chOff x="0" y="0"/>
            <a:chExt cx="3300654" cy="3278201"/>
          </a:xfrm>
        </p:grpSpPr>
        <p:sp>
          <p:nvSpPr>
            <p:cNvPr id="3" name="Freeform 3"/>
            <p:cNvSpPr/>
            <p:nvPr/>
          </p:nvSpPr>
          <p:spPr>
            <a:xfrm>
              <a:off x="0" y="0"/>
              <a:ext cx="3300654" cy="3278201"/>
            </a:xfrm>
            <a:custGeom>
              <a:avLst/>
              <a:gdLst/>
              <a:ahLst/>
              <a:cxnLst/>
              <a:rect l="l" t="t" r="r" b="b"/>
              <a:pathLst>
                <a:path w="3300654" h="3278201">
                  <a:moveTo>
                    <a:pt x="0" y="0"/>
                  </a:moveTo>
                  <a:lnTo>
                    <a:pt x="3300654" y="0"/>
                  </a:lnTo>
                  <a:lnTo>
                    <a:pt x="3300654" y="3278201"/>
                  </a:lnTo>
                  <a:lnTo>
                    <a:pt x="0" y="3278201"/>
                  </a:lnTo>
                  <a:close/>
                </a:path>
              </a:pathLst>
            </a:custGeom>
            <a:solidFill>
              <a:srgbClr val="F26522"/>
            </a:solidFill>
          </p:spPr>
          <p:txBody>
            <a:bodyPr/>
            <a:lstStyle/>
            <a:p>
              <a:endParaRPr lang="en-GB"/>
            </a:p>
          </p:txBody>
        </p:sp>
        <p:sp>
          <p:nvSpPr>
            <p:cNvPr id="4" name="TextBox 4"/>
            <p:cNvSpPr txBox="1"/>
            <p:nvPr/>
          </p:nvSpPr>
          <p:spPr>
            <a:xfrm>
              <a:off x="0" y="-38100"/>
              <a:ext cx="3300654" cy="331630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6175703" y="9258300"/>
            <a:ext cx="2167194" cy="1158059"/>
          </a:xfrm>
          <a:custGeom>
            <a:avLst/>
            <a:gdLst/>
            <a:ahLst/>
            <a:cxnLst/>
            <a:rect l="l" t="t" r="r" b="b"/>
            <a:pathLst>
              <a:path w="2167194" h="1158059">
                <a:moveTo>
                  <a:pt x="0" y="0"/>
                </a:moveTo>
                <a:lnTo>
                  <a:pt x="2167194" y="0"/>
                </a:lnTo>
                <a:lnTo>
                  <a:pt x="2167194" y="1158059"/>
                </a:lnTo>
                <a:lnTo>
                  <a:pt x="0" y="1158059"/>
                </a:lnTo>
                <a:lnTo>
                  <a:pt x="0" y="0"/>
                </a:lnTo>
                <a:close/>
              </a:path>
            </a:pathLst>
          </a:custGeom>
          <a:blipFill>
            <a:blip r:embed="rId3"/>
            <a:stretch>
              <a:fillRect/>
            </a:stretch>
          </a:blipFill>
        </p:spPr>
        <p:txBody>
          <a:bodyPr/>
          <a:lstStyle/>
          <a:p>
            <a:endParaRPr lang="en-GB"/>
          </a:p>
        </p:txBody>
      </p:sp>
      <p:grpSp>
        <p:nvGrpSpPr>
          <p:cNvPr id="6" name="Group 6"/>
          <p:cNvGrpSpPr>
            <a:grpSpLocks noChangeAspect="1"/>
          </p:cNvGrpSpPr>
          <p:nvPr/>
        </p:nvGrpSpPr>
        <p:grpSpPr>
          <a:xfrm>
            <a:off x="2999560" y="291480"/>
            <a:ext cx="12982086" cy="8775112"/>
            <a:chOff x="0" y="0"/>
            <a:chExt cx="5843270" cy="3949700"/>
          </a:xfrm>
        </p:grpSpPr>
        <p:sp>
          <p:nvSpPr>
            <p:cNvPr id="7" name="Freeform 7">
              <a:hlinkClick r:id="rId4" tooltip="https://soundcloud.com/youthlink-scotland/imagine-a-man-podcast-royston-youth-action"/>
            </p:cNvPr>
            <p:cNvSpPr/>
            <p:nvPr/>
          </p:nvSpPr>
          <p:spPr>
            <a:xfrm>
              <a:off x="35560" y="30480"/>
              <a:ext cx="5795010" cy="3901440"/>
            </a:xfrm>
            <a:custGeom>
              <a:avLst/>
              <a:gdLst/>
              <a:ahLst/>
              <a:cxnLst/>
              <a:rect l="l" t="t" r="r" b="b"/>
              <a:pathLst>
                <a:path w="5795010" h="3901440">
                  <a:moveTo>
                    <a:pt x="5795010" y="3901440"/>
                  </a:moveTo>
                  <a:lnTo>
                    <a:pt x="0" y="3901440"/>
                  </a:lnTo>
                  <a:lnTo>
                    <a:pt x="0" y="0"/>
                  </a:lnTo>
                  <a:lnTo>
                    <a:pt x="5795010" y="0"/>
                  </a:lnTo>
                  <a:lnTo>
                    <a:pt x="5795010" y="3901440"/>
                  </a:lnTo>
                  <a:lnTo>
                    <a:pt x="5795010" y="3901440"/>
                  </a:lnTo>
                  <a:close/>
                </a:path>
              </a:pathLst>
            </a:custGeom>
            <a:blipFill>
              <a:blip r:embed="rId5"/>
              <a:stretch>
                <a:fillRect t="-38616" b="-59430"/>
              </a:stretch>
            </a:blipFill>
          </p:spPr>
          <p:txBody>
            <a:bodyPr/>
            <a:lstStyle/>
            <a:p>
              <a:endParaRPr lang="en-GB"/>
            </a:p>
          </p:txBody>
        </p:sp>
        <p:sp>
          <p:nvSpPr>
            <p:cNvPr id="8" name="Freeform 8">
              <a:hlinkClick r:id="rId4" tooltip="https://soundcloud.com/youthlink-scotland/imagine-a-man-podcast-royston-youth-action"/>
            </p:cNvPr>
            <p:cNvSpPr/>
            <p:nvPr/>
          </p:nvSpPr>
          <p:spPr>
            <a:xfrm>
              <a:off x="0" y="0"/>
              <a:ext cx="5843270" cy="3949700"/>
            </a:xfrm>
            <a:custGeom>
              <a:avLst/>
              <a:gdLst/>
              <a:ahLst/>
              <a:cxnLst/>
              <a:rect l="l" t="t" r="r" b="b"/>
              <a:pathLst>
                <a:path w="5843270" h="3949700">
                  <a:moveTo>
                    <a:pt x="5843270" y="3949700"/>
                  </a:moveTo>
                  <a:lnTo>
                    <a:pt x="0" y="3949700"/>
                  </a:lnTo>
                  <a:lnTo>
                    <a:pt x="0" y="0"/>
                  </a:lnTo>
                  <a:lnTo>
                    <a:pt x="5843270" y="0"/>
                  </a:lnTo>
                  <a:lnTo>
                    <a:pt x="5843270" y="3949700"/>
                  </a:lnTo>
                  <a:close/>
                </a:path>
              </a:pathLst>
            </a:custGeom>
            <a:blipFill>
              <a:blip r:embed="rId6"/>
              <a:stretch>
                <a:fillRect t="-238" b="-238"/>
              </a:stretch>
            </a:blipFill>
          </p:spPr>
          <p:txBody>
            <a:bodyPr/>
            <a:lstStyle/>
            <a:p>
              <a:endParaRPr lang="en-GB"/>
            </a:p>
          </p:txBody>
        </p:sp>
      </p:grpSp>
      <p:sp>
        <p:nvSpPr>
          <p:cNvPr id="9" name="TextBox 9"/>
          <p:cNvSpPr txBox="1"/>
          <p:nvPr/>
        </p:nvSpPr>
        <p:spPr>
          <a:xfrm rot="12542">
            <a:off x="3000624" y="8944689"/>
            <a:ext cx="11497304" cy="747395"/>
          </a:xfrm>
          <a:prstGeom prst="rect">
            <a:avLst/>
          </a:prstGeom>
        </p:spPr>
        <p:txBody>
          <a:bodyPr lIns="0" tIns="0" rIns="0" bIns="0" rtlCol="0" anchor="t">
            <a:spAutoFit/>
          </a:bodyPr>
          <a:lstStyle/>
          <a:p>
            <a:pPr>
              <a:lnSpc>
                <a:spcPts val="5439"/>
              </a:lnSpc>
            </a:pPr>
            <a:r>
              <a:rPr lang="en-US" sz="3999">
                <a:solidFill>
                  <a:srgbClr val="000000"/>
                </a:solidFill>
                <a:latin typeface="AktivGrotesk-Medium"/>
              </a:rPr>
              <a:t>Royston Youth Action Podcast</a:t>
            </a:r>
          </a:p>
        </p:txBody>
      </p:sp>
    </p:spTree>
    <p:extLst>
      <p:ext uri="{BB962C8B-B14F-4D97-AF65-F5344CB8AC3E}">
        <p14:creationId xmlns:p14="http://schemas.microsoft.com/office/powerpoint/2010/main" val="3851640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txBody>
            <a:bodyPr/>
            <a:lstStyle/>
            <a:p>
              <a:endParaRPr lang="en-GB"/>
            </a:p>
          </p:txBody>
        </p:sp>
        <p:sp>
          <p:nvSpPr>
            <p:cNvPr id="4" name="TextBox 4"/>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08548">
            <a:off x="-5358379" y="30302"/>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7" name="TextBox 7"/>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rot="-24435">
            <a:off x="1033233" y="342674"/>
            <a:ext cx="16449187" cy="1353001"/>
          </a:xfrm>
          <a:prstGeom prst="rect">
            <a:avLst/>
          </a:prstGeom>
        </p:spPr>
        <p:txBody>
          <a:bodyPr lIns="0" tIns="0" rIns="0" bIns="0" rtlCol="0" anchor="t">
            <a:spAutoFit/>
          </a:bodyPr>
          <a:lstStyle/>
          <a:p>
            <a:pPr>
              <a:lnSpc>
                <a:spcPts val="8945"/>
              </a:lnSpc>
            </a:pPr>
            <a:r>
              <a:rPr lang="en-US" sz="8769">
                <a:solidFill>
                  <a:srgbClr val="000000"/>
                </a:solidFill>
                <a:latin typeface="Platform"/>
              </a:rPr>
              <a:t>Topping Descriptions</a:t>
            </a:r>
          </a:p>
        </p:txBody>
      </p:sp>
      <p:sp>
        <p:nvSpPr>
          <p:cNvPr id="9" name="TextBox 9"/>
          <p:cNvSpPr txBox="1"/>
          <p:nvPr/>
        </p:nvSpPr>
        <p:spPr>
          <a:xfrm>
            <a:off x="1913413" y="1820315"/>
            <a:ext cx="14413449" cy="8072757"/>
          </a:xfrm>
          <a:prstGeom prst="rect">
            <a:avLst/>
          </a:prstGeom>
        </p:spPr>
        <p:txBody>
          <a:bodyPr lIns="0" tIns="0" rIns="0" bIns="0" rtlCol="0" anchor="t">
            <a:spAutoFit/>
          </a:bodyPr>
          <a:lstStyle/>
          <a:p>
            <a:pPr>
              <a:lnSpc>
                <a:spcPts val="6019"/>
              </a:lnSpc>
            </a:pPr>
            <a:r>
              <a:rPr lang="en-US" sz="4299" u="sng">
                <a:solidFill>
                  <a:srgbClr val="000000"/>
                </a:solidFill>
                <a:latin typeface="Muli Light"/>
              </a:rPr>
              <a:t>Check in/Check Out</a:t>
            </a:r>
            <a:r>
              <a:rPr lang="en-US" sz="4299">
                <a:solidFill>
                  <a:srgbClr val="000000"/>
                </a:solidFill>
                <a:latin typeface="Muli Light"/>
              </a:rPr>
              <a:t> - Allow for space and time for thoughts/feelings/learning to be shared.</a:t>
            </a:r>
          </a:p>
          <a:p>
            <a:pPr>
              <a:lnSpc>
                <a:spcPts val="2379"/>
              </a:lnSpc>
            </a:pPr>
            <a:endParaRPr lang="en-US" sz="4299">
              <a:solidFill>
                <a:srgbClr val="000000"/>
              </a:solidFill>
              <a:latin typeface="Muli Light"/>
            </a:endParaRPr>
          </a:p>
          <a:p>
            <a:pPr>
              <a:lnSpc>
                <a:spcPts val="6019"/>
              </a:lnSpc>
            </a:pPr>
            <a:r>
              <a:rPr lang="en-US" sz="4299" u="sng">
                <a:solidFill>
                  <a:srgbClr val="000000"/>
                </a:solidFill>
                <a:latin typeface="Muli Light"/>
              </a:rPr>
              <a:t>Starter/Warm Up</a:t>
            </a:r>
            <a:r>
              <a:rPr lang="en-US" sz="4299">
                <a:solidFill>
                  <a:srgbClr val="000000"/>
                </a:solidFill>
                <a:latin typeface="Muli Light"/>
              </a:rPr>
              <a:t> - A fun way to hook and conclude your lesson.</a:t>
            </a:r>
          </a:p>
          <a:p>
            <a:pPr>
              <a:lnSpc>
                <a:spcPts val="2520"/>
              </a:lnSpc>
            </a:pPr>
            <a:endParaRPr lang="en-US" sz="4299">
              <a:solidFill>
                <a:srgbClr val="000000"/>
              </a:solidFill>
              <a:latin typeface="Muli Light"/>
            </a:endParaRPr>
          </a:p>
          <a:p>
            <a:pPr>
              <a:lnSpc>
                <a:spcPts val="6019"/>
              </a:lnSpc>
            </a:pPr>
            <a:r>
              <a:rPr lang="en-US" sz="4299" u="sng">
                <a:solidFill>
                  <a:srgbClr val="000000"/>
                </a:solidFill>
                <a:latin typeface="Muli Light"/>
              </a:rPr>
              <a:t>Activity</a:t>
            </a:r>
            <a:r>
              <a:rPr lang="en-US" sz="4299">
                <a:solidFill>
                  <a:srgbClr val="000000"/>
                </a:solidFill>
                <a:latin typeface="Muli Light"/>
              </a:rPr>
              <a:t> - Where you introduce and explore your key points.</a:t>
            </a:r>
          </a:p>
          <a:p>
            <a:pPr>
              <a:lnSpc>
                <a:spcPts val="2520"/>
              </a:lnSpc>
            </a:pPr>
            <a:endParaRPr lang="en-US" sz="4299">
              <a:solidFill>
                <a:srgbClr val="000000"/>
              </a:solidFill>
              <a:latin typeface="Muli Light"/>
            </a:endParaRPr>
          </a:p>
          <a:p>
            <a:pPr>
              <a:lnSpc>
                <a:spcPts val="6019"/>
              </a:lnSpc>
            </a:pPr>
            <a:r>
              <a:rPr lang="en-US" sz="4299" u="sng">
                <a:solidFill>
                  <a:srgbClr val="000000"/>
                </a:solidFill>
                <a:latin typeface="Muli Light"/>
              </a:rPr>
              <a:t>Discussion </a:t>
            </a:r>
            <a:r>
              <a:rPr lang="en-US" sz="4299">
                <a:solidFill>
                  <a:srgbClr val="000000"/>
                </a:solidFill>
                <a:latin typeface="Muli Light"/>
              </a:rPr>
              <a:t>- Give your group time to talk about the topic, ideas and experiences.</a:t>
            </a:r>
          </a:p>
          <a:p>
            <a:pPr>
              <a:lnSpc>
                <a:spcPts val="2520"/>
              </a:lnSpc>
            </a:pPr>
            <a:endParaRPr lang="en-US" sz="4299">
              <a:solidFill>
                <a:srgbClr val="000000"/>
              </a:solidFill>
              <a:latin typeface="Muli Light"/>
            </a:endParaRPr>
          </a:p>
          <a:p>
            <a:pPr>
              <a:lnSpc>
                <a:spcPts val="6019"/>
              </a:lnSpc>
              <a:spcBef>
                <a:spcPct val="0"/>
              </a:spcBef>
            </a:pPr>
            <a:r>
              <a:rPr lang="en-US" sz="4299" u="sng">
                <a:solidFill>
                  <a:srgbClr val="000000"/>
                </a:solidFill>
                <a:latin typeface="Muli Light"/>
              </a:rPr>
              <a:t>Round Up</a:t>
            </a:r>
            <a:r>
              <a:rPr lang="en-US" sz="4299">
                <a:solidFill>
                  <a:srgbClr val="000000"/>
                </a:solidFill>
                <a:latin typeface="Muli Light"/>
              </a:rPr>
              <a:t> - Sum up the key points of your lesson.</a:t>
            </a:r>
          </a:p>
        </p:txBody>
      </p:sp>
      <p:sp>
        <p:nvSpPr>
          <p:cNvPr id="10" name="Freeform 10"/>
          <p:cNvSpPr/>
          <p:nvPr/>
        </p:nvSpPr>
        <p:spPr>
          <a:xfrm>
            <a:off x="15620299" y="8735012"/>
            <a:ext cx="2167194" cy="1158059"/>
          </a:xfrm>
          <a:custGeom>
            <a:avLst/>
            <a:gdLst/>
            <a:ahLst/>
            <a:cxnLst/>
            <a:rect l="l" t="t" r="r" b="b"/>
            <a:pathLst>
              <a:path w="2167194" h="1158059">
                <a:moveTo>
                  <a:pt x="0" y="0"/>
                </a:moveTo>
                <a:lnTo>
                  <a:pt x="2167194" y="0"/>
                </a:lnTo>
                <a:lnTo>
                  <a:pt x="2167194" y="1158060"/>
                </a:lnTo>
                <a:lnTo>
                  <a:pt x="0" y="1158060"/>
                </a:lnTo>
                <a:lnTo>
                  <a:pt x="0" y="0"/>
                </a:lnTo>
                <a:close/>
              </a:path>
            </a:pathLst>
          </a:custGeom>
          <a:blipFill>
            <a:blip r:embed="rId3"/>
            <a:stretch>
              <a:fillRect/>
            </a:stretch>
          </a:blipFill>
        </p:spPr>
        <p:txBody>
          <a:bodyPr/>
          <a:lstStyle/>
          <a:p>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txBody>
            <a:bodyPr/>
            <a:lstStyle/>
            <a:p>
              <a:endParaRPr lang="en-GB"/>
            </a:p>
          </p:txBody>
        </p:sp>
        <p:sp>
          <p:nvSpPr>
            <p:cNvPr id="4" name="TextBox 4"/>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08548">
            <a:off x="-5358379" y="30302"/>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7" name="TextBox 7"/>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5500548" y="8679270"/>
            <a:ext cx="2167194" cy="1158059"/>
          </a:xfrm>
          <a:custGeom>
            <a:avLst/>
            <a:gdLst/>
            <a:ahLst/>
            <a:cxnLst/>
            <a:rect l="l" t="t" r="r" b="b"/>
            <a:pathLst>
              <a:path w="2167194" h="1158059">
                <a:moveTo>
                  <a:pt x="0" y="0"/>
                </a:moveTo>
                <a:lnTo>
                  <a:pt x="2167194" y="0"/>
                </a:lnTo>
                <a:lnTo>
                  <a:pt x="2167194" y="1158060"/>
                </a:lnTo>
                <a:lnTo>
                  <a:pt x="0" y="1158060"/>
                </a:lnTo>
                <a:lnTo>
                  <a:pt x="0" y="0"/>
                </a:lnTo>
                <a:close/>
              </a:path>
            </a:pathLst>
          </a:custGeom>
          <a:blipFill>
            <a:blip r:embed="rId3"/>
            <a:stretch>
              <a:fillRect/>
            </a:stretch>
          </a:blipFill>
        </p:spPr>
        <p:txBody>
          <a:bodyPr/>
          <a:lstStyle/>
          <a:p>
            <a:endParaRPr lang="en-GB"/>
          </a:p>
        </p:txBody>
      </p:sp>
      <p:sp>
        <p:nvSpPr>
          <p:cNvPr id="9" name="Freeform 9"/>
          <p:cNvSpPr/>
          <p:nvPr/>
        </p:nvSpPr>
        <p:spPr>
          <a:xfrm>
            <a:off x="5486400" y="3055343"/>
            <a:ext cx="7315200" cy="2088157"/>
          </a:xfrm>
          <a:custGeom>
            <a:avLst/>
            <a:gdLst/>
            <a:ahLst/>
            <a:cxnLst/>
            <a:rect l="l" t="t" r="r" b="b"/>
            <a:pathLst>
              <a:path w="7315200" h="2088157">
                <a:moveTo>
                  <a:pt x="0" y="0"/>
                </a:moveTo>
                <a:lnTo>
                  <a:pt x="7315200" y="0"/>
                </a:lnTo>
                <a:lnTo>
                  <a:pt x="7315200" y="2088157"/>
                </a:lnTo>
                <a:lnTo>
                  <a:pt x="0" y="20881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11196257" y="6583918"/>
            <a:ext cx="4079513" cy="3253412"/>
          </a:xfrm>
          <a:custGeom>
            <a:avLst/>
            <a:gdLst/>
            <a:ahLst/>
            <a:cxnLst/>
            <a:rect l="l" t="t" r="r" b="b"/>
            <a:pathLst>
              <a:path w="4079513" h="3253412">
                <a:moveTo>
                  <a:pt x="0" y="0"/>
                </a:moveTo>
                <a:lnTo>
                  <a:pt x="4079513" y="0"/>
                </a:lnTo>
                <a:lnTo>
                  <a:pt x="4079513" y="3253412"/>
                </a:lnTo>
                <a:lnTo>
                  <a:pt x="0" y="3253412"/>
                </a:lnTo>
                <a:lnTo>
                  <a:pt x="0" y="0"/>
                </a:lnTo>
                <a:close/>
              </a:path>
            </a:pathLst>
          </a:custGeom>
          <a:blipFill>
            <a:blip r:embed="rId6"/>
            <a:stretch>
              <a:fillRect/>
            </a:stretch>
          </a:blipFill>
        </p:spPr>
        <p:txBody>
          <a:bodyPr/>
          <a:lstStyle/>
          <a:p>
            <a:endParaRPr lang="en-GB"/>
          </a:p>
        </p:txBody>
      </p:sp>
      <p:sp>
        <p:nvSpPr>
          <p:cNvPr id="11" name="TextBox 11"/>
          <p:cNvSpPr txBox="1"/>
          <p:nvPr/>
        </p:nvSpPr>
        <p:spPr>
          <a:xfrm>
            <a:off x="1574973" y="1580920"/>
            <a:ext cx="15138054" cy="1275083"/>
          </a:xfrm>
          <a:prstGeom prst="rect">
            <a:avLst/>
          </a:prstGeom>
        </p:spPr>
        <p:txBody>
          <a:bodyPr lIns="0" tIns="0" rIns="0" bIns="0" rtlCol="0" anchor="t">
            <a:spAutoFit/>
          </a:bodyPr>
          <a:lstStyle/>
          <a:p>
            <a:pPr algn="ctr">
              <a:lnSpc>
                <a:spcPts val="9519"/>
              </a:lnSpc>
            </a:pPr>
            <a:r>
              <a:rPr lang="en-US" sz="6799">
                <a:solidFill>
                  <a:srgbClr val="000000"/>
                </a:solidFill>
                <a:latin typeface="AktivGrotesk-Regular"/>
              </a:rPr>
              <a:t>What is the goal of your podcast?</a:t>
            </a:r>
          </a:p>
        </p:txBody>
      </p:sp>
      <p:sp>
        <p:nvSpPr>
          <p:cNvPr id="12" name="TextBox 12"/>
          <p:cNvSpPr txBox="1"/>
          <p:nvPr/>
        </p:nvSpPr>
        <p:spPr>
          <a:xfrm>
            <a:off x="1364541" y="4245187"/>
            <a:ext cx="4121859" cy="2457450"/>
          </a:xfrm>
          <a:prstGeom prst="rect">
            <a:avLst/>
          </a:prstGeom>
        </p:spPr>
        <p:txBody>
          <a:bodyPr lIns="0" tIns="0" rIns="0" bIns="0" rtlCol="0" anchor="t">
            <a:spAutoFit/>
          </a:bodyPr>
          <a:lstStyle/>
          <a:p>
            <a:pPr algn="ctr">
              <a:lnSpc>
                <a:spcPts val="6300"/>
              </a:lnSpc>
            </a:pPr>
            <a:r>
              <a:rPr lang="en-US" sz="4500">
                <a:solidFill>
                  <a:srgbClr val="000000"/>
                </a:solidFill>
                <a:latin typeface="AktivGrotesk-Regular"/>
              </a:rPr>
              <a:t>Raise the awareness of an issue.</a:t>
            </a:r>
          </a:p>
        </p:txBody>
      </p:sp>
      <p:sp>
        <p:nvSpPr>
          <p:cNvPr id="13" name="TextBox 13"/>
          <p:cNvSpPr txBox="1"/>
          <p:nvPr/>
        </p:nvSpPr>
        <p:spPr>
          <a:xfrm>
            <a:off x="6825504" y="5356069"/>
            <a:ext cx="4636993" cy="2447925"/>
          </a:xfrm>
          <a:prstGeom prst="rect">
            <a:avLst/>
          </a:prstGeom>
        </p:spPr>
        <p:txBody>
          <a:bodyPr lIns="0" tIns="0" rIns="0" bIns="0" rtlCol="0" anchor="t">
            <a:spAutoFit/>
          </a:bodyPr>
          <a:lstStyle/>
          <a:p>
            <a:pPr algn="ctr">
              <a:lnSpc>
                <a:spcPts val="6299"/>
              </a:lnSpc>
            </a:pPr>
            <a:r>
              <a:rPr lang="en-US" sz="4500">
                <a:solidFill>
                  <a:srgbClr val="000000"/>
                </a:solidFill>
                <a:latin typeface="AktivGrotesk-Regular"/>
              </a:rPr>
              <a:t>Inspire others to take positive action.</a:t>
            </a:r>
          </a:p>
        </p:txBody>
      </p:sp>
      <p:sp>
        <p:nvSpPr>
          <p:cNvPr id="14" name="TextBox 14"/>
          <p:cNvSpPr txBox="1"/>
          <p:nvPr/>
        </p:nvSpPr>
        <p:spPr>
          <a:xfrm>
            <a:off x="12076034" y="4031147"/>
            <a:ext cx="4636993" cy="1647825"/>
          </a:xfrm>
          <a:prstGeom prst="rect">
            <a:avLst/>
          </a:prstGeom>
        </p:spPr>
        <p:txBody>
          <a:bodyPr lIns="0" tIns="0" rIns="0" bIns="0" rtlCol="0" anchor="t">
            <a:spAutoFit/>
          </a:bodyPr>
          <a:lstStyle/>
          <a:p>
            <a:pPr algn="ctr">
              <a:lnSpc>
                <a:spcPts val="6299"/>
              </a:lnSpc>
            </a:pPr>
            <a:r>
              <a:rPr lang="en-US" sz="4500">
                <a:solidFill>
                  <a:srgbClr val="000000"/>
                </a:solidFill>
                <a:latin typeface="AktivGrotesk-Regular"/>
              </a:rPr>
              <a:t>Promote dialogue.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txBody>
            <a:bodyPr/>
            <a:lstStyle/>
            <a:p>
              <a:endParaRPr lang="en-GB"/>
            </a:p>
          </p:txBody>
        </p:sp>
        <p:sp>
          <p:nvSpPr>
            <p:cNvPr id="4" name="TextBox 4"/>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08548">
            <a:off x="-5358379" y="30302"/>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7" name="TextBox 7"/>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5629430" y="8679270"/>
            <a:ext cx="2167194" cy="1158059"/>
          </a:xfrm>
          <a:custGeom>
            <a:avLst/>
            <a:gdLst/>
            <a:ahLst/>
            <a:cxnLst/>
            <a:rect l="l" t="t" r="r" b="b"/>
            <a:pathLst>
              <a:path w="2167194" h="1158059">
                <a:moveTo>
                  <a:pt x="0" y="0"/>
                </a:moveTo>
                <a:lnTo>
                  <a:pt x="2167194" y="0"/>
                </a:lnTo>
                <a:lnTo>
                  <a:pt x="2167194" y="1158060"/>
                </a:lnTo>
                <a:lnTo>
                  <a:pt x="0" y="1158060"/>
                </a:lnTo>
                <a:lnTo>
                  <a:pt x="0" y="0"/>
                </a:lnTo>
                <a:close/>
              </a:path>
            </a:pathLst>
          </a:custGeom>
          <a:blipFill>
            <a:blip r:embed="rId3"/>
            <a:stretch>
              <a:fillRect/>
            </a:stretch>
          </a:blipFill>
        </p:spPr>
        <p:txBody>
          <a:bodyPr/>
          <a:lstStyle/>
          <a:p>
            <a:endParaRPr lang="en-GB"/>
          </a:p>
        </p:txBody>
      </p:sp>
      <p:grpSp>
        <p:nvGrpSpPr>
          <p:cNvPr id="9" name="Group 9"/>
          <p:cNvGrpSpPr/>
          <p:nvPr/>
        </p:nvGrpSpPr>
        <p:grpSpPr>
          <a:xfrm>
            <a:off x="3408599" y="2808911"/>
            <a:ext cx="10625793" cy="6894972"/>
            <a:chOff x="0" y="0"/>
            <a:chExt cx="2798563" cy="1815960"/>
          </a:xfrm>
        </p:grpSpPr>
        <p:sp>
          <p:nvSpPr>
            <p:cNvPr id="10" name="Freeform 10"/>
            <p:cNvSpPr/>
            <p:nvPr/>
          </p:nvSpPr>
          <p:spPr>
            <a:xfrm>
              <a:off x="0" y="0"/>
              <a:ext cx="2798563" cy="1815960"/>
            </a:xfrm>
            <a:custGeom>
              <a:avLst/>
              <a:gdLst/>
              <a:ahLst/>
              <a:cxnLst/>
              <a:rect l="l" t="t" r="r" b="b"/>
              <a:pathLst>
                <a:path w="2798563" h="1815960">
                  <a:moveTo>
                    <a:pt x="37158" y="0"/>
                  </a:moveTo>
                  <a:lnTo>
                    <a:pt x="2761405" y="0"/>
                  </a:lnTo>
                  <a:cubicBezTo>
                    <a:pt x="2771260" y="0"/>
                    <a:pt x="2780711" y="3915"/>
                    <a:pt x="2787679" y="10883"/>
                  </a:cubicBezTo>
                  <a:cubicBezTo>
                    <a:pt x="2794648" y="17852"/>
                    <a:pt x="2798563" y="27303"/>
                    <a:pt x="2798563" y="37158"/>
                  </a:cubicBezTo>
                  <a:lnTo>
                    <a:pt x="2798563" y="1778801"/>
                  </a:lnTo>
                  <a:cubicBezTo>
                    <a:pt x="2798563" y="1788656"/>
                    <a:pt x="2794648" y="1798108"/>
                    <a:pt x="2787679" y="1805076"/>
                  </a:cubicBezTo>
                  <a:cubicBezTo>
                    <a:pt x="2780711" y="1812045"/>
                    <a:pt x="2771260" y="1815960"/>
                    <a:pt x="2761405" y="1815960"/>
                  </a:cubicBezTo>
                  <a:lnTo>
                    <a:pt x="37158" y="1815960"/>
                  </a:lnTo>
                  <a:cubicBezTo>
                    <a:pt x="27303" y="1815960"/>
                    <a:pt x="17852" y="1812045"/>
                    <a:pt x="10883" y="1805076"/>
                  </a:cubicBezTo>
                  <a:cubicBezTo>
                    <a:pt x="3915" y="1798108"/>
                    <a:pt x="0" y="1788656"/>
                    <a:pt x="0" y="1778801"/>
                  </a:cubicBezTo>
                  <a:lnTo>
                    <a:pt x="0" y="37158"/>
                  </a:lnTo>
                  <a:cubicBezTo>
                    <a:pt x="0" y="27303"/>
                    <a:pt x="3915" y="17852"/>
                    <a:pt x="10883" y="10883"/>
                  </a:cubicBezTo>
                  <a:cubicBezTo>
                    <a:pt x="17852" y="3915"/>
                    <a:pt x="27303" y="0"/>
                    <a:pt x="37158" y="0"/>
                  </a:cubicBezTo>
                  <a:close/>
                </a:path>
              </a:pathLst>
            </a:custGeom>
            <a:solidFill>
              <a:srgbClr val="34AFC0"/>
            </a:solidFill>
          </p:spPr>
          <p:txBody>
            <a:bodyPr/>
            <a:lstStyle/>
            <a:p>
              <a:endParaRPr lang="en-GB"/>
            </a:p>
          </p:txBody>
        </p:sp>
        <p:sp>
          <p:nvSpPr>
            <p:cNvPr id="11" name="TextBox 11"/>
            <p:cNvSpPr txBox="1"/>
            <p:nvPr/>
          </p:nvSpPr>
          <p:spPr>
            <a:xfrm>
              <a:off x="0" y="-38100"/>
              <a:ext cx="2798563" cy="1854060"/>
            </a:xfrm>
            <a:prstGeom prst="rect">
              <a:avLst/>
            </a:prstGeom>
          </p:spPr>
          <p:txBody>
            <a:bodyPr lIns="50800" tIns="50800" rIns="50800" bIns="50800" rtlCol="0" anchor="ctr"/>
            <a:lstStyle/>
            <a:p>
              <a:pPr algn="ctr">
                <a:lnSpc>
                  <a:spcPts val="2659"/>
                </a:lnSpc>
              </a:pPr>
              <a:endParaRPr/>
            </a:p>
          </p:txBody>
        </p:sp>
      </p:grpSp>
      <p:grpSp>
        <p:nvGrpSpPr>
          <p:cNvPr id="12" name="Group 12"/>
          <p:cNvGrpSpPr>
            <a:grpSpLocks noChangeAspect="1"/>
          </p:cNvGrpSpPr>
          <p:nvPr/>
        </p:nvGrpSpPr>
        <p:grpSpPr>
          <a:xfrm>
            <a:off x="3813251" y="3013340"/>
            <a:ext cx="1780181" cy="2156460"/>
            <a:chOff x="0" y="0"/>
            <a:chExt cx="2769870" cy="3355340"/>
          </a:xfrm>
        </p:grpSpPr>
        <p:sp>
          <p:nvSpPr>
            <p:cNvPr id="13" name="Freeform 13"/>
            <p:cNvSpPr/>
            <p:nvPr/>
          </p:nvSpPr>
          <p:spPr>
            <a:xfrm>
              <a:off x="0" y="0"/>
              <a:ext cx="2769870" cy="3355340"/>
            </a:xfrm>
            <a:custGeom>
              <a:avLst/>
              <a:gdLst/>
              <a:ahLst/>
              <a:cxnLst/>
              <a:rect l="l" t="t" r="r" b="b"/>
              <a:pathLst>
                <a:path w="2769870" h="3355340">
                  <a:moveTo>
                    <a:pt x="1399540" y="1243330"/>
                  </a:moveTo>
                  <a:lnTo>
                    <a:pt x="839470" y="0"/>
                  </a:lnTo>
                  <a:lnTo>
                    <a:pt x="0" y="0"/>
                  </a:lnTo>
                  <a:lnTo>
                    <a:pt x="995680" y="2087880"/>
                  </a:lnTo>
                  <a:lnTo>
                    <a:pt x="995680" y="3355340"/>
                  </a:lnTo>
                  <a:lnTo>
                    <a:pt x="1779270" y="3355340"/>
                  </a:lnTo>
                  <a:lnTo>
                    <a:pt x="1779270" y="2087880"/>
                  </a:lnTo>
                  <a:lnTo>
                    <a:pt x="2769870" y="0"/>
                  </a:lnTo>
                  <a:lnTo>
                    <a:pt x="1957070" y="0"/>
                  </a:lnTo>
                  <a:close/>
                </a:path>
              </a:pathLst>
            </a:custGeom>
            <a:blipFill>
              <a:blip r:embed="rId4"/>
              <a:stretch>
                <a:fillRect t="-1447" r="-420048" b="-184755"/>
              </a:stretch>
            </a:blipFill>
          </p:spPr>
          <p:txBody>
            <a:bodyPr/>
            <a:lstStyle/>
            <a:p>
              <a:endParaRPr lang="en-GB"/>
            </a:p>
          </p:txBody>
        </p:sp>
      </p:grpSp>
      <p:grpSp>
        <p:nvGrpSpPr>
          <p:cNvPr id="14" name="Group 14"/>
          <p:cNvGrpSpPr>
            <a:grpSpLocks noChangeAspect="1"/>
          </p:cNvGrpSpPr>
          <p:nvPr/>
        </p:nvGrpSpPr>
        <p:grpSpPr>
          <a:xfrm>
            <a:off x="5921367" y="3026491"/>
            <a:ext cx="1720478" cy="2130160"/>
            <a:chOff x="0" y="0"/>
            <a:chExt cx="4730750" cy="5857240"/>
          </a:xfrm>
        </p:grpSpPr>
        <p:sp>
          <p:nvSpPr>
            <p:cNvPr id="15" name="Freeform 15"/>
            <p:cNvSpPr/>
            <p:nvPr/>
          </p:nvSpPr>
          <p:spPr>
            <a:xfrm>
              <a:off x="0" y="0"/>
              <a:ext cx="4732020" cy="5857240"/>
            </a:xfrm>
            <a:custGeom>
              <a:avLst/>
              <a:gdLst/>
              <a:ahLst/>
              <a:cxnLst/>
              <a:rect l="l" t="t" r="r" b="b"/>
              <a:pathLst>
                <a:path w="4732020" h="5857240">
                  <a:moveTo>
                    <a:pt x="2322830" y="5857240"/>
                  </a:moveTo>
                  <a:cubicBezTo>
                    <a:pt x="1563370" y="5857240"/>
                    <a:pt x="985520" y="5591810"/>
                    <a:pt x="591820" y="5060950"/>
                  </a:cubicBezTo>
                  <a:cubicBezTo>
                    <a:pt x="196850" y="4530090"/>
                    <a:pt x="0" y="3788410"/>
                    <a:pt x="0" y="2835910"/>
                  </a:cubicBezTo>
                  <a:cubicBezTo>
                    <a:pt x="0" y="1882140"/>
                    <a:pt x="212090" y="1172210"/>
                    <a:pt x="635000" y="703580"/>
                  </a:cubicBezTo>
                  <a:cubicBezTo>
                    <a:pt x="1057910" y="234950"/>
                    <a:pt x="1635760" y="0"/>
                    <a:pt x="2369820" y="0"/>
                  </a:cubicBezTo>
                  <a:cubicBezTo>
                    <a:pt x="3103880" y="0"/>
                    <a:pt x="3680460" y="232410"/>
                    <a:pt x="4100830" y="698500"/>
                  </a:cubicBezTo>
                  <a:cubicBezTo>
                    <a:pt x="4521200" y="1164590"/>
                    <a:pt x="4732020" y="1906270"/>
                    <a:pt x="4732020" y="2924810"/>
                  </a:cubicBezTo>
                  <a:cubicBezTo>
                    <a:pt x="4732020" y="3943350"/>
                    <a:pt x="4519930" y="4686300"/>
                    <a:pt x="4097020" y="5154930"/>
                  </a:cubicBezTo>
                  <a:cubicBezTo>
                    <a:pt x="3674110" y="5623560"/>
                    <a:pt x="3082290" y="5857240"/>
                    <a:pt x="2322830" y="5857240"/>
                  </a:cubicBezTo>
                  <a:close/>
                  <a:moveTo>
                    <a:pt x="1605280" y="2623820"/>
                  </a:moveTo>
                  <a:lnTo>
                    <a:pt x="1605280" y="3346450"/>
                  </a:lnTo>
                  <a:cubicBezTo>
                    <a:pt x="1605280" y="3872230"/>
                    <a:pt x="1609090" y="4243070"/>
                    <a:pt x="1616710" y="4458970"/>
                  </a:cubicBezTo>
                  <a:cubicBezTo>
                    <a:pt x="1624330" y="4676140"/>
                    <a:pt x="1652270" y="4900930"/>
                    <a:pt x="1699260" y="5133340"/>
                  </a:cubicBezTo>
                  <a:cubicBezTo>
                    <a:pt x="1746250" y="5365750"/>
                    <a:pt x="1822450" y="5516880"/>
                    <a:pt x="1926590" y="5584190"/>
                  </a:cubicBezTo>
                  <a:cubicBezTo>
                    <a:pt x="2030730" y="5651500"/>
                    <a:pt x="2153920" y="5685790"/>
                    <a:pt x="2294890" y="5685790"/>
                  </a:cubicBezTo>
                  <a:cubicBezTo>
                    <a:pt x="2435860" y="5685790"/>
                    <a:pt x="2541270" y="5678170"/>
                    <a:pt x="2612390" y="5661660"/>
                  </a:cubicBezTo>
                  <a:cubicBezTo>
                    <a:pt x="2683510" y="5645150"/>
                    <a:pt x="2745740" y="5612130"/>
                    <a:pt x="2800350" y="5560060"/>
                  </a:cubicBezTo>
                  <a:cubicBezTo>
                    <a:pt x="2854960" y="5509260"/>
                    <a:pt x="2900680" y="5457190"/>
                    <a:pt x="2937510" y="5405120"/>
                  </a:cubicBezTo>
                  <a:cubicBezTo>
                    <a:pt x="2974340" y="5354320"/>
                    <a:pt x="3003550" y="5274310"/>
                    <a:pt x="3027680" y="5165090"/>
                  </a:cubicBezTo>
                  <a:cubicBezTo>
                    <a:pt x="3050540" y="5057140"/>
                    <a:pt x="3070860" y="4956810"/>
                    <a:pt x="3086100" y="4864100"/>
                  </a:cubicBezTo>
                  <a:cubicBezTo>
                    <a:pt x="3101340" y="4772660"/>
                    <a:pt x="3112770" y="4636770"/>
                    <a:pt x="3117850" y="4457700"/>
                  </a:cubicBezTo>
                  <a:cubicBezTo>
                    <a:pt x="3128010" y="4110990"/>
                    <a:pt x="3133090" y="3761740"/>
                    <a:pt x="3133090" y="3409950"/>
                  </a:cubicBezTo>
                  <a:lnTo>
                    <a:pt x="3133090" y="2694940"/>
                  </a:lnTo>
                  <a:cubicBezTo>
                    <a:pt x="3133090" y="1633220"/>
                    <a:pt x="3094990" y="947420"/>
                    <a:pt x="3020060" y="635000"/>
                  </a:cubicBezTo>
                  <a:cubicBezTo>
                    <a:pt x="2943860" y="323850"/>
                    <a:pt x="2729230" y="167640"/>
                    <a:pt x="2373630" y="167640"/>
                  </a:cubicBezTo>
                  <a:cubicBezTo>
                    <a:pt x="2018030" y="167640"/>
                    <a:pt x="1802130" y="327660"/>
                    <a:pt x="1723390" y="646430"/>
                  </a:cubicBezTo>
                  <a:cubicBezTo>
                    <a:pt x="1644650" y="969010"/>
                    <a:pt x="1605280" y="1628140"/>
                    <a:pt x="1605280" y="2623820"/>
                  </a:cubicBezTo>
                  <a:close/>
                </a:path>
              </a:pathLst>
            </a:custGeom>
            <a:blipFill>
              <a:blip r:embed="rId4"/>
              <a:stretch>
                <a:fillRect l="-120136" r="-301286" b="-180836"/>
              </a:stretch>
            </a:blipFill>
          </p:spPr>
          <p:txBody>
            <a:bodyPr/>
            <a:lstStyle/>
            <a:p>
              <a:endParaRPr lang="en-GB"/>
            </a:p>
          </p:txBody>
        </p:sp>
      </p:grpSp>
      <p:grpSp>
        <p:nvGrpSpPr>
          <p:cNvPr id="16" name="Group 16"/>
          <p:cNvGrpSpPr>
            <a:grpSpLocks noChangeAspect="1"/>
          </p:cNvGrpSpPr>
          <p:nvPr/>
        </p:nvGrpSpPr>
        <p:grpSpPr>
          <a:xfrm>
            <a:off x="7969780" y="3026491"/>
            <a:ext cx="1440990" cy="2130160"/>
            <a:chOff x="0" y="0"/>
            <a:chExt cx="2307590" cy="3411220"/>
          </a:xfrm>
        </p:grpSpPr>
        <p:sp>
          <p:nvSpPr>
            <p:cNvPr id="17" name="Freeform 17"/>
            <p:cNvSpPr/>
            <p:nvPr/>
          </p:nvSpPr>
          <p:spPr>
            <a:xfrm>
              <a:off x="0" y="0"/>
              <a:ext cx="2307590" cy="3412490"/>
            </a:xfrm>
            <a:custGeom>
              <a:avLst/>
              <a:gdLst/>
              <a:ahLst/>
              <a:cxnLst/>
              <a:rect l="l" t="t" r="r" b="b"/>
              <a:pathLst>
                <a:path w="2307590" h="3412490">
                  <a:moveTo>
                    <a:pt x="2307590" y="2264410"/>
                  </a:moveTo>
                  <a:lnTo>
                    <a:pt x="2307590" y="0"/>
                  </a:lnTo>
                  <a:lnTo>
                    <a:pt x="1521460" y="0"/>
                  </a:lnTo>
                  <a:lnTo>
                    <a:pt x="1521460" y="2244090"/>
                  </a:lnTo>
                  <a:cubicBezTo>
                    <a:pt x="1521460" y="2397760"/>
                    <a:pt x="1488440" y="2512060"/>
                    <a:pt x="1423670" y="2585720"/>
                  </a:cubicBezTo>
                  <a:cubicBezTo>
                    <a:pt x="1360170" y="2656840"/>
                    <a:pt x="1271270" y="2689860"/>
                    <a:pt x="1150620" y="2689860"/>
                  </a:cubicBezTo>
                  <a:cubicBezTo>
                    <a:pt x="1029970" y="2689860"/>
                    <a:pt x="942340" y="2655570"/>
                    <a:pt x="880110" y="2585720"/>
                  </a:cubicBezTo>
                  <a:cubicBezTo>
                    <a:pt x="815340" y="2512060"/>
                    <a:pt x="783590" y="2397760"/>
                    <a:pt x="783590" y="2244090"/>
                  </a:cubicBezTo>
                  <a:lnTo>
                    <a:pt x="783590" y="0"/>
                  </a:lnTo>
                  <a:lnTo>
                    <a:pt x="0" y="0"/>
                  </a:lnTo>
                  <a:lnTo>
                    <a:pt x="0" y="2264410"/>
                  </a:lnTo>
                  <a:cubicBezTo>
                    <a:pt x="0" y="2446020"/>
                    <a:pt x="26670" y="2609850"/>
                    <a:pt x="78740" y="2750820"/>
                  </a:cubicBezTo>
                  <a:cubicBezTo>
                    <a:pt x="132080" y="2895600"/>
                    <a:pt x="209550" y="3017520"/>
                    <a:pt x="311150" y="3116580"/>
                  </a:cubicBezTo>
                  <a:cubicBezTo>
                    <a:pt x="411480" y="3214370"/>
                    <a:pt x="534670" y="3289300"/>
                    <a:pt x="678180" y="3338830"/>
                  </a:cubicBezTo>
                  <a:cubicBezTo>
                    <a:pt x="817880" y="3387090"/>
                    <a:pt x="976630" y="3412490"/>
                    <a:pt x="1151890" y="3412490"/>
                  </a:cubicBezTo>
                  <a:cubicBezTo>
                    <a:pt x="1325880" y="3412490"/>
                    <a:pt x="1485900" y="3388360"/>
                    <a:pt x="1625600" y="3340100"/>
                  </a:cubicBezTo>
                  <a:cubicBezTo>
                    <a:pt x="1769110" y="3290570"/>
                    <a:pt x="1893570" y="3215640"/>
                    <a:pt x="1995170" y="3117850"/>
                  </a:cubicBezTo>
                  <a:cubicBezTo>
                    <a:pt x="2096770" y="3020060"/>
                    <a:pt x="2175510" y="2896870"/>
                    <a:pt x="2228850" y="2753360"/>
                  </a:cubicBezTo>
                  <a:cubicBezTo>
                    <a:pt x="2280920" y="2609850"/>
                    <a:pt x="2307590" y="2446020"/>
                    <a:pt x="2307590" y="2264410"/>
                  </a:cubicBezTo>
                  <a:close/>
                </a:path>
              </a:pathLst>
            </a:custGeom>
            <a:blipFill>
              <a:blip r:embed="rId4"/>
              <a:stretch>
                <a:fillRect l="-286482" r="-239324" b="-182121"/>
              </a:stretch>
            </a:blipFill>
          </p:spPr>
          <p:txBody>
            <a:bodyPr/>
            <a:lstStyle/>
            <a:p>
              <a:endParaRPr lang="en-GB"/>
            </a:p>
          </p:txBody>
        </p:sp>
      </p:grpSp>
      <p:grpSp>
        <p:nvGrpSpPr>
          <p:cNvPr id="18" name="Group 18"/>
          <p:cNvGrpSpPr>
            <a:grpSpLocks noChangeAspect="1"/>
          </p:cNvGrpSpPr>
          <p:nvPr/>
        </p:nvGrpSpPr>
        <p:grpSpPr>
          <a:xfrm>
            <a:off x="9738705" y="3026491"/>
            <a:ext cx="1451832" cy="2130160"/>
            <a:chOff x="0" y="0"/>
            <a:chExt cx="2286000" cy="3354070"/>
          </a:xfrm>
        </p:grpSpPr>
        <p:sp>
          <p:nvSpPr>
            <p:cNvPr id="19" name="Freeform 19"/>
            <p:cNvSpPr/>
            <p:nvPr/>
          </p:nvSpPr>
          <p:spPr>
            <a:xfrm>
              <a:off x="-2540" y="-1270"/>
              <a:ext cx="2288540" cy="3355340"/>
            </a:xfrm>
            <a:custGeom>
              <a:avLst/>
              <a:gdLst/>
              <a:ahLst/>
              <a:cxnLst/>
              <a:rect l="l" t="t" r="r" b="b"/>
              <a:pathLst>
                <a:path w="2288540" h="3355340">
                  <a:moveTo>
                    <a:pt x="2540" y="2540"/>
                  </a:moveTo>
                  <a:lnTo>
                    <a:pt x="2540" y="739140"/>
                  </a:lnTo>
                  <a:lnTo>
                    <a:pt x="751840" y="739140"/>
                  </a:lnTo>
                  <a:lnTo>
                    <a:pt x="751840" y="3355340"/>
                  </a:lnTo>
                  <a:lnTo>
                    <a:pt x="1539240" y="3355340"/>
                  </a:lnTo>
                  <a:lnTo>
                    <a:pt x="1539240" y="739140"/>
                  </a:lnTo>
                  <a:lnTo>
                    <a:pt x="2288540" y="739140"/>
                  </a:lnTo>
                  <a:lnTo>
                    <a:pt x="2288540" y="2540"/>
                  </a:lnTo>
                  <a:cubicBezTo>
                    <a:pt x="2288540" y="2540"/>
                    <a:pt x="0" y="0"/>
                    <a:pt x="2540" y="2540"/>
                  </a:cubicBezTo>
                  <a:close/>
                </a:path>
              </a:pathLst>
            </a:custGeom>
            <a:blipFill>
              <a:blip r:embed="rId4"/>
              <a:stretch>
                <a:fillRect l="-406582" r="-116691" b="-183211"/>
              </a:stretch>
            </a:blipFill>
          </p:spPr>
          <p:txBody>
            <a:bodyPr/>
            <a:lstStyle/>
            <a:p>
              <a:endParaRPr lang="en-GB"/>
            </a:p>
          </p:txBody>
        </p:sp>
      </p:grpSp>
      <p:grpSp>
        <p:nvGrpSpPr>
          <p:cNvPr id="20" name="Group 20"/>
          <p:cNvGrpSpPr>
            <a:grpSpLocks noChangeAspect="1"/>
          </p:cNvGrpSpPr>
          <p:nvPr/>
        </p:nvGrpSpPr>
        <p:grpSpPr>
          <a:xfrm>
            <a:off x="11518472" y="3013340"/>
            <a:ext cx="1485525" cy="2156460"/>
            <a:chOff x="0" y="0"/>
            <a:chExt cx="2311400" cy="3355340"/>
          </a:xfrm>
        </p:grpSpPr>
        <p:sp>
          <p:nvSpPr>
            <p:cNvPr id="21" name="Freeform 21"/>
            <p:cNvSpPr/>
            <p:nvPr/>
          </p:nvSpPr>
          <p:spPr>
            <a:xfrm>
              <a:off x="0" y="0"/>
              <a:ext cx="2311400" cy="3355340"/>
            </a:xfrm>
            <a:custGeom>
              <a:avLst/>
              <a:gdLst/>
              <a:ahLst/>
              <a:cxnLst/>
              <a:rect l="l" t="t" r="r" b="b"/>
              <a:pathLst>
                <a:path w="2311400" h="3355340">
                  <a:moveTo>
                    <a:pt x="2311400" y="0"/>
                  </a:moveTo>
                  <a:lnTo>
                    <a:pt x="1525270" y="0"/>
                  </a:lnTo>
                  <a:lnTo>
                    <a:pt x="1525270" y="1271270"/>
                  </a:lnTo>
                  <a:lnTo>
                    <a:pt x="783590" y="1271270"/>
                  </a:lnTo>
                  <a:lnTo>
                    <a:pt x="783590" y="0"/>
                  </a:lnTo>
                  <a:lnTo>
                    <a:pt x="0" y="0"/>
                  </a:lnTo>
                  <a:lnTo>
                    <a:pt x="0" y="3355340"/>
                  </a:lnTo>
                  <a:lnTo>
                    <a:pt x="783590" y="3355340"/>
                  </a:lnTo>
                  <a:lnTo>
                    <a:pt x="783590" y="2010410"/>
                  </a:lnTo>
                  <a:lnTo>
                    <a:pt x="1525270" y="2010410"/>
                  </a:lnTo>
                  <a:lnTo>
                    <a:pt x="1525270" y="3355340"/>
                  </a:lnTo>
                  <a:lnTo>
                    <a:pt x="2311400" y="3355340"/>
                  </a:lnTo>
                  <a:close/>
                </a:path>
              </a:pathLst>
            </a:custGeom>
            <a:blipFill>
              <a:blip r:embed="rId4"/>
              <a:stretch>
                <a:fillRect l="-515493" t="-2171" b="-180492"/>
              </a:stretch>
            </a:blipFill>
          </p:spPr>
          <p:txBody>
            <a:bodyPr/>
            <a:lstStyle/>
            <a:p>
              <a:endParaRPr lang="en-GB"/>
            </a:p>
          </p:txBody>
        </p:sp>
      </p:grpSp>
      <p:grpSp>
        <p:nvGrpSpPr>
          <p:cNvPr id="22" name="Group 22"/>
          <p:cNvGrpSpPr>
            <a:grpSpLocks noChangeAspect="1"/>
          </p:cNvGrpSpPr>
          <p:nvPr/>
        </p:nvGrpSpPr>
        <p:grpSpPr>
          <a:xfrm>
            <a:off x="6881285" y="5388875"/>
            <a:ext cx="1503857" cy="1730483"/>
            <a:chOff x="0" y="0"/>
            <a:chExt cx="2915920" cy="3355340"/>
          </a:xfrm>
        </p:grpSpPr>
        <p:sp>
          <p:nvSpPr>
            <p:cNvPr id="23" name="Freeform 23"/>
            <p:cNvSpPr/>
            <p:nvPr/>
          </p:nvSpPr>
          <p:spPr>
            <a:xfrm>
              <a:off x="0" y="0"/>
              <a:ext cx="2915920" cy="3356610"/>
            </a:xfrm>
            <a:custGeom>
              <a:avLst/>
              <a:gdLst/>
              <a:ahLst/>
              <a:cxnLst/>
              <a:rect l="l" t="t" r="r" b="b"/>
              <a:pathLst>
                <a:path w="2915920" h="3356610">
                  <a:moveTo>
                    <a:pt x="960120" y="2739390"/>
                  </a:moveTo>
                  <a:lnTo>
                    <a:pt x="1921510" y="2739390"/>
                  </a:lnTo>
                  <a:lnTo>
                    <a:pt x="2108200" y="3356610"/>
                  </a:lnTo>
                  <a:lnTo>
                    <a:pt x="2915920" y="3356610"/>
                  </a:lnTo>
                  <a:lnTo>
                    <a:pt x="1869440" y="0"/>
                  </a:lnTo>
                  <a:lnTo>
                    <a:pt x="1049020" y="0"/>
                  </a:lnTo>
                  <a:lnTo>
                    <a:pt x="0" y="3355340"/>
                  </a:lnTo>
                  <a:lnTo>
                    <a:pt x="778510" y="3355340"/>
                  </a:lnTo>
                  <a:lnTo>
                    <a:pt x="960120" y="2739390"/>
                  </a:lnTo>
                  <a:close/>
                  <a:moveTo>
                    <a:pt x="1442720" y="1111250"/>
                  </a:moveTo>
                  <a:lnTo>
                    <a:pt x="1701800" y="2000250"/>
                  </a:lnTo>
                  <a:lnTo>
                    <a:pt x="1179830" y="2000250"/>
                  </a:lnTo>
                  <a:lnTo>
                    <a:pt x="1442720" y="1111250"/>
                  </a:lnTo>
                  <a:close/>
                </a:path>
              </a:pathLst>
            </a:custGeom>
            <a:blipFill>
              <a:blip r:embed="rId4"/>
              <a:stretch>
                <a:fillRect l="-201857" t="-138241" r="-306056" b="-113825"/>
              </a:stretch>
            </a:blipFill>
          </p:spPr>
          <p:txBody>
            <a:bodyPr/>
            <a:lstStyle/>
            <a:p>
              <a:endParaRPr lang="en-GB"/>
            </a:p>
          </p:txBody>
        </p:sp>
      </p:grpSp>
      <p:grpSp>
        <p:nvGrpSpPr>
          <p:cNvPr id="24" name="Group 24"/>
          <p:cNvGrpSpPr>
            <a:grpSpLocks noChangeAspect="1"/>
          </p:cNvGrpSpPr>
          <p:nvPr/>
        </p:nvGrpSpPr>
        <p:grpSpPr>
          <a:xfrm>
            <a:off x="9033259" y="5388875"/>
            <a:ext cx="1068289" cy="1730483"/>
            <a:chOff x="0" y="0"/>
            <a:chExt cx="2071370" cy="3355340"/>
          </a:xfrm>
        </p:grpSpPr>
        <p:sp>
          <p:nvSpPr>
            <p:cNvPr id="25" name="Freeform 25"/>
            <p:cNvSpPr/>
            <p:nvPr/>
          </p:nvSpPr>
          <p:spPr>
            <a:xfrm>
              <a:off x="0" y="0"/>
              <a:ext cx="2071370" cy="3355340"/>
            </a:xfrm>
            <a:custGeom>
              <a:avLst/>
              <a:gdLst/>
              <a:ahLst/>
              <a:cxnLst/>
              <a:rect l="l" t="t" r="r" b="b"/>
              <a:pathLst>
                <a:path w="2071370" h="3355340">
                  <a:moveTo>
                    <a:pt x="0" y="0"/>
                  </a:moveTo>
                  <a:lnTo>
                    <a:pt x="0" y="3355340"/>
                  </a:lnTo>
                  <a:lnTo>
                    <a:pt x="2071370" y="3355340"/>
                  </a:lnTo>
                  <a:lnTo>
                    <a:pt x="2071370" y="2589530"/>
                  </a:lnTo>
                  <a:lnTo>
                    <a:pt x="783590" y="2589530"/>
                  </a:lnTo>
                  <a:lnTo>
                    <a:pt x="783590" y="0"/>
                  </a:lnTo>
                  <a:close/>
                </a:path>
              </a:pathLst>
            </a:custGeom>
            <a:blipFill>
              <a:blip r:embed="rId4"/>
              <a:stretch>
                <a:fillRect l="-485916" t="-136281" r="-263697" b="-113382"/>
              </a:stretch>
            </a:blipFill>
          </p:spPr>
          <p:txBody>
            <a:bodyPr/>
            <a:lstStyle/>
            <a:p>
              <a:endParaRPr lang="en-GB"/>
            </a:p>
          </p:txBody>
        </p:sp>
      </p:grpSp>
      <p:grpSp>
        <p:nvGrpSpPr>
          <p:cNvPr id="26" name="Group 26"/>
          <p:cNvGrpSpPr>
            <a:grpSpLocks noChangeAspect="1"/>
          </p:cNvGrpSpPr>
          <p:nvPr/>
        </p:nvGrpSpPr>
        <p:grpSpPr>
          <a:xfrm>
            <a:off x="10749666" y="5388875"/>
            <a:ext cx="1360414" cy="1730483"/>
            <a:chOff x="0" y="0"/>
            <a:chExt cx="2637790" cy="3355340"/>
          </a:xfrm>
        </p:grpSpPr>
        <p:sp>
          <p:nvSpPr>
            <p:cNvPr id="27" name="Freeform 27"/>
            <p:cNvSpPr/>
            <p:nvPr/>
          </p:nvSpPr>
          <p:spPr>
            <a:xfrm>
              <a:off x="0" y="0"/>
              <a:ext cx="2637790" cy="3355340"/>
            </a:xfrm>
            <a:custGeom>
              <a:avLst/>
              <a:gdLst/>
              <a:ahLst/>
              <a:cxnLst/>
              <a:rect l="l" t="t" r="r" b="b"/>
              <a:pathLst>
                <a:path w="2637790" h="3355340">
                  <a:moveTo>
                    <a:pt x="788670" y="0"/>
                  </a:moveTo>
                  <a:lnTo>
                    <a:pt x="0" y="0"/>
                  </a:lnTo>
                  <a:lnTo>
                    <a:pt x="0" y="3355340"/>
                  </a:lnTo>
                  <a:lnTo>
                    <a:pt x="788670" y="3355340"/>
                  </a:lnTo>
                  <a:lnTo>
                    <a:pt x="788670" y="2485390"/>
                  </a:lnTo>
                  <a:lnTo>
                    <a:pt x="1131570" y="2049780"/>
                  </a:lnTo>
                  <a:lnTo>
                    <a:pt x="1747520" y="3355340"/>
                  </a:lnTo>
                  <a:lnTo>
                    <a:pt x="2630170" y="3355340"/>
                  </a:lnTo>
                  <a:lnTo>
                    <a:pt x="1653540" y="1393190"/>
                  </a:lnTo>
                  <a:lnTo>
                    <a:pt x="2637790" y="0"/>
                  </a:lnTo>
                  <a:lnTo>
                    <a:pt x="1737360" y="0"/>
                  </a:lnTo>
                  <a:lnTo>
                    <a:pt x="788670" y="1369060"/>
                  </a:lnTo>
                  <a:close/>
                </a:path>
              </a:pathLst>
            </a:custGeom>
            <a:blipFill>
              <a:blip r:embed="rId4"/>
              <a:stretch>
                <a:fillRect l="-475995" t="-133020" r="-104683" b="-123722"/>
              </a:stretch>
            </a:blipFill>
          </p:spPr>
          <p:txBody>
            <a:bodyPr/>
            <a:lstStyle/>
            <a:p>
              <a:endParaRPr lang="en-GB"/>
            </a:p>
          </p:txBody>
        </p:sp>
      </p:grpSp>
      <p:grpSp>
        <p:nvGrpSpPr>
          <p:cNvPr id="28" name="Group 28"/>
          <p:cNvGrpSpPr>
            <a:grpSpLocks noChangeAspect="1"/>
          </p:cNvGrpSpPr>
          <p:nvPr/>
        </p:nvGrpSpPr>
        <p:grpSpPr>
          <a:xfrm>
            <a:off x="5053739" y="5388875"/>
            <a:ext cx="1179428" cy="1730483"/>
            <a:chOff x="0" y="0"/>
            <a:chExt cx="2286000" cy="3354070"/>
          </a:xfrm>
        </p:grpSpPr>
        <p:sp>
          <p:nvSpPr>
            <p:cNvPr id="29" name="Freeform 29"/>
            <p:cNvSpPr/>
            <p:nvPr/>
          </p:nvSpPr>
          <p:spPr>
            <a:xfrm>
              <a:off x="-2540" y="-1270"/>
              <a:ext cx="2288540" cy="3355340"/>
            </a:xfrm>
            <a:custGeom>
              <a:avLst/>
              <a:gdLst/>
              <a:ahLst/>
              <a:cxnLst/>
              <a:rect l="l" t="t" r="r" b="b"/>
              <a:pathLst>
                <a:path w="2288540" h="3355340">
                  <a:moveTo>
                    <a:pt x="2540" y="2540"/>
                  </a:moveTo>
                  <a:lnTo>
                    <a:pt x="2540" y="739140"/>
                  </a:lnTo>
                  <a:lnTo>
                    <a:pt x="751840" y="739140"/>
                  </a:lnTo>
                  <a:lnTo>
                    <a:pt x="751840" y="3355340"/>
                  </a:lnTo>
                  <a:lnTo>
                    <a:pt x="1539240" y="3355340"/>
                  </a:lnTo>
                  <a:lnTo>
                    <a:pt x="1539240" y="739140"/>
                  </a:lnTo>
                  <a:lnTo>
                    <a:pt x="2288540" y="739140"/>
                  </a:lnTo>
                  <a:lnTo>
                    <a:pt x="2288540" y="2540"/>
                  </a:lnTo>
                  <a:cubicBezTo>
                    <a:pt x="2288540" y="2540"/>
                    <a:pt x="0" y="0"/>
                    <a:pt x="2540" y="2540"/>
                  </a:cubicBezTo>
                  <a:close/>
                </a:path>
              </a:pathLst>
            </a:custGeom>
            <a:blipFill>
              <a:blip r:embed="rId4"/>
              <a:stretch>
                <a:fillRect l="-132831" t="-137952" r="-539766" b="-113110"/>
              </a:stretch>
            </a:blipFill>
          </p:spPr>
          <p:txBody>
            <a:bodyPr/>
            <a:lstStyle/>
            <a:p>
              <a:endParaRPr lang="en-GB"/>
            </a:p>
          </p:txBody>
        </p:sp>
      </p:grpSp>
      <p:sp>
        <p:nvSpPr>
          <p:cNvPr id="30" name="Freeform 30"/>
          <p:cNvSpPr/>
          <p:nvPr/>
        </p:nvSpPr>
        <p:spPr>
          <a:xfrm>
            <a:off x="5756123" y="7476648"/>
            <a:ext cx="2050966" cy="2084845"/>
          </a:xfrm>
          <a:custGeom>
            <a:avLst/>
            <a:gdLst/>
            <a:ahLst/>
            <a:cxnLst/>
            <a:rect l="l" t="t" r="r" b="b"/>
            <a:pathLst>
              <a:path w="2050966" h="2084845">
                <a:moveTo>
                  <a:pt x="0" y="0"/>
                </a:moveTo>
                <a:lnTo>
                  <a:pt x="2050966" y="0"/>
                </a:lnTo>
                <a:lnTo>
                  <a:pt x="2050966" y="2084845"/>
                </a:lnTo>
                <a:lnTo>
                  <a:pt x="0" y="20848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1" name="TextBox 31"/>
          <p:cNvSpPr txBox="1"/>
          <p:nvPr/>
        </p:nvSpPr>
        <p:spPr>
          <a:xfrm rot="-24435">
            <a:off x="1585229" y="962962"/>
            <a:ext cx="14779321" cy="1793445"/>
          </a:xfrm>
          <a:prstGeom prst="rect">
            <a:avLst/>
          </a:prstGeom>
        </p:spPr>
        <p:txBody>
          <a:bodyPr lIns="0" tIns="0" rIns="0" bIns="0" rtlCol="0" anchor="t">
            <a:spAutoFit/>
          </a:bodyPr>
          <a:lstStyle/>
          <a:p>
            <a:pPr>
              <a:lnSpc>
                <a:spcPts val="6497"/>
              </a:lnSpc>
            </a:pPr>
            <a:r>
              <a:rPr lang="en-US" sz="6370">
                <a:solidFill>
                  <a:srgbClr val="000000"/>
                </a:solidFill>
                <a:latin typeface="Platform"/>
              </a:rPr>
              <a:t>Finished? Create a name and logo for your podcast</a:t>
            </a:r>
          </a:p>
        </p:txBody>
      </p:sp>
      <p:sp>
        <p:nvSpPr>
          <p:cNvPr id="32" name="TextBox 32"/>
          <p:cNvSpPr txBox="1"/>
          <p:nvPr/>
        </p:nvSpPr>
        <p:spPr>
          <a:xfrm rot="-24435">
            <a:off x="8203835" y="7893250"/>
            <a:ext cx="4053138" cy="1232592"/>
          </a:xfrm>
          <a:prstGeom prst="rect">
            <a:avLst/>
          </a:prstGeom>
        </p:spPr>
        <p:txBody>
          <a:bodyPr lIns="0" tIns="0" rIns="0" bIns="0" rtlCol="0" anchor="t">
            <a:spAutoFit/>
          </a:bodyPr>
          <a:lstStyle/>
          <a:p>
            <a:pPr>
              <a:lnSpc>
                <a:spcPts val="4420"/>
              </a:lnSpc>
            </a:pPr>
            <a:r>
              <a:rPr lang="en-US" sz="4333">
                <a:solidFill>
                  <a:srgbClr val="000000"/>
                </a:solidFill>
                <a:latin typeface="Platform"/>
              </a:rPr>
              <a:t>Podcast for teens, by teens.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txBody>
            <a:bodyPr/>
            <a:lstStyle/>
            <a:p>
              <a:endParaRPr lang="en-GB"/>
            </a:p>
          </p:txBody>
        </p:sp>
        <p:sp>
          <p:nvSpPr>
            <p:cNvPr id="4" name="TextBox 4"/>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884451" y="3622441"/>
            <a:ext cx="15479873" cy="2631254"/>
          </a:xfrm>
          <a:prstGeom prst="rect">
            <a:avLst/>
          </a:prstGeom>
        </p:spPr>
        <p:txBody>
          <a:bodyPr lIns="0" tIns="0" rIns="0" bIns="0" rtlCol="0" anchor="t">
            <a:spAutoFit/>
          </a:bodyPr>
          <a:lstStyle/>
          <a:p>
            <a:pPr algn="ctr">
              <a:lnSpc>
                <a:spcPts val="9455"/>
              </a:lnSpc>
            </a:pPr>
            <a:r>
              <a:rPr lang="en-US" sz="9269">
                <a:solidFill>
                  <a:srgbClr val="000000"/>
                </a:solidFill>
                <a:latin typeface="Platform"/>
              </a:rPr>
              <a:t>Awareness to Action</a:t>
            </a:r>
          </a:p>
          <a:p>
            <a:pPr>
              <a:lnSpc>
                <a:spcPts val="9455"/>
              </a:lnSpc>
            </a:pPr>
            <a:endParaRPr lang="en-US" sz="9269">
              <a:solidFill>
                <a:srgbClr val="000000"/>
              </a:solidFill>
              <a:latin typeface="Platform"/>
            </a:endParaRP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8" name="TextBox 8"/>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547443" y="4947687"/>
            <a:ext cx="13193114" cy="4327525"/>
          </a:xfrm>
          <a:prstGeom prst="rect">
            <a:avLst/>
          </a:prstGeom>
        </p:spPr>
        <p:txBody>
          <a:bodyPr lIns="0" tIns="0" rIns="0" bIns="0" rtlCol="0" anchor="t">
            <a:spAutoFit/>
          </a:bodyPr>
          <a:lstStyle/>
          <a:p>
            <a:pPr algn="ctr">
              <a:lnSpc>
                <a:spcPts val="5179"/>
              </a:lnSpc>
            </a:pPr>
            <a:r>
              <a:rPr lang="en-US" sz="3699">
                <a:solidFill>
                  <a:srgbClr val="000000"/>
                </a:solidFill>
                <a:latin typeface="AktivGrotesk-Regular"/>
              </a:rPr>
              <a:t>Use your knowledge to create a poster that influences your peers to make more positive choices when faced with risk taking behaviours.</a:t>
            </a:r>
          </a:p>
          <a:p>
            <a:pPr algn="ctr">
              <a:lnSpc>
                <a:spcPts val="5179"/>
              </a:lnSpc>
            </a:pPr>
            <a:endParaRPr lang="en-US" sz="3699">
              <a:solidFill>
                <a:srgbClr val="000000"/>
              </a:solidFill>
              <a:latin typeface="AktivGrotesk-Regular"/>
            </a:endParaRPr>
          </a:p>
          <a:p>
            <a:pPr algn="ctr">
              <a:lnSpc>
                <a:spcPts val="5179"/>
              </a:lnSpc>
            </a:pPr>
            <a:endParaRPr lang="en-US" sz="3699">
              <a:solidFill>
                <a:srgbClr val="000000"/>
              </a:solidFill>
              <a:latin typeface="AktivGrotesk-Regular"/>
            </a:endParaRPr>
          </a:p>
          <a:p>
            <a:pPr algn="ctr">
              <a:lnSpc>
                <a:spcPts val="3919"/>
              </a:lnSpc>
            </a:pPr>
            <a:endParaRPr lang="en-US" sz="3699">
              <a:solidFill>
                <a:srgbClr val="000000"/>
              </a:solidFill>
              <a:latin typeface="AktivGrotesk-Regular"/>
            </a:endParaRPr>
          </a:p>
          <a:p>
            <a:pPr algn="ctr">
              <a:lnSpc>
                <a:spcPts val="3919"/>
              </a:lnSpc>
            </a:pPr>
            <a:endParaRPr lang="en-US" sz="3699">
              <a:solidFill>
                <a:srgbClr val="000000"/>
              </a:solidFill>
              <a:latin typeface="AktivGrotesk-Regular"/>
            </a:endParaRPr>
          </a:p>
        </p:txBody>
      </p:sp>
      <p:sp>
        <p:nvSpPr>
          <p:cNvPr id="10" name="Freeform 10"/>
          <p:cNvSpPr/>
          <p:nvPr/>
        </p:nvSpPr>
        <p:spPr>
          <a:xfrm>
            <a:off x="15740557" y="8828180"/>
            <a:ext cx="2167194" cy="1158059"/>
          </a:xfrm>
          <a:custGeom>
            <a:avLst/>
            <a:gdLst/>
            <a:ahLst/>
            <a:cxnLst/>
            <a:rect l="l" t="t" r="r" b="b"/>
            <a:pathLst>
              <a:path w="2167194" h="1158059">
                <a:moveTo>
                  <a:pt x="0" y="0"/>
                </a:moveTo>
                <a:lnTo>
                  <a:pt x="2167194" y="0"/>
                </a:lnTo>
                <a:lnTo>
                  <a:pt x="2167194" y="1158059"/>
                </a:lnTo>
                <a:lnTo>
                  <a:pt x="0" y="1158059"/>
                </a:lnTo>
                <a:lnTo>
                  <a:pt x="0" y="0"/>
                </a:lnTo>
                <a:close/>
              </a:path>
            </a:pathLst>
          </a:custGeom>
          <a:blipFill>
            <a:blip r:embed="rId3"/>
            <a:stretch>
              <a:fillRect/>
            </a:stretch>
          </a:blipFill>
        </p:spPr>
        <p:txBody>
          <a:bodyPr/>
          <a:lstStyle/>
          <a:p>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txBody>
            <a:bodyPr/>
            <a:lstStyle/>
            <a:p>
              <a:endParaRPr lang="en-GB"/>
            </a:p>
          </p:txBody>
        </p:sp>
        <p:sp>
          <p:nvSpPr>
            <p:cNvPr id="4" name="TextBox 4"/>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08548">
            <a:off x="-5358379" y="30302"/>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7" name="TextBox 7"/>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138754" y="3536165"/>
            <a:ext cx="11070136" cy="4327525"/>
          </a:xfrm>
          <a:prstGeom prst="rect">
            <a:avLst/>
          </a:prstGeom>
        </p:spPr>
        <p:txBody>
          <a:bodyPr lIns="0" tIns="0" rIns="0" bIns="0" rtlCol="0" anchor="t">
            <a:spAutoFit/>
          </a:bodyPr>
          <a:lstStyle/>
          <a:p>
            <a:pPr>
              <a:lnSpc>
                <a:spcPts val="5179"/>
              </a:lnSpc>
            </a:pPr>
            <a:r>
              <a:rPr lang="en-US" sz="3699">
                <a:solidFill>
                  <a:srgbClr val="000000"/>
                </a:solidFill>
                <a:latin typeface="AktivGrotesk-Regular"/>
              </a:rPr>
              <a:t>Remember we are looking for posters that...</a:t>
            </a:r>
          </a:p>
          <a:p>
            <a:pPr marL="798825" lvl="1" indent="-399412">
              <a:lnSpc>
                <a:spcPts val="5179"/>
              </a:lnSpc>
              <a:buFont typeface="Arial"/>
              <a:buChar char="•"/>
            </a:pPr>
            <a:r>
              <a:rPr lang="en-US" sz="3699">
                <a:solidFill>
                  <a:srgbClr val="000000"/>
                </a:solidFill>
                <a:latin typeface="AktivGrotesk-Regular"/>
              </a:rPr>
              <a:t>have a clear message</a:t>
            </a:r>
          </a:p>
          <a:p>
            <a:pPr marL="798825" lvl="1" indent="-399412">
              <a:lnSpc>
                <a:spcPts val="5179"/>
              </a:lnSpc>
              <a:buFont typeface="Arial"/>
              <a:buChar char="•"/>
            </a:pPr>
            <a:r>
              <a:rPr lang="en-US" sz="3699">
                <a:solidFill>
                  <a:srgbClr val="000000"/>
                </a:solidFill>
                <a:latin typeface="AktivGrotesk-Regular"/>
              </a:rPr>
              <a:t>are eye catching  </a:t>
            </a:r>
          </a:p>
          <a:p>
            <a:pPr marL="798825" lvl="1" indent="-399412">
              <a:lnSpc>
                <a:spcPts val="5179"/>
              </a:lnSpc>
              <a:buFont typeface="Arial"/>
              <a:buChar char="•"/>
            </a:pPr>
            <a:r>
              <a:rPr lang="en-US" sz="3699">
                <a:solidFill>
                  <a:srgbClr val="000000"/>
                </a:solidFill>
                <a:latin typeface="AktivGrotesk-Regular"/>
              </a:rPr>
              <a:t>don't have weapons, blood or scare tactics. </a:t>
            </a:r>
          </a:p>
          <a:p>
            <a:pPr algn="ctr">
              <a:lnSpc>
                <a:spcPts val="5179"/>
              </a:lnSpc>
            </a:pPr>
            <a:endParaRPr lang="en-US" sz="3699">
              <a:solidFill>
                <a:srgbClr val="000000"/>
              </a:solidFill>
              <a:latin typeface="AktivGrotesk-Regular"/>
            </a:endParaRPr>
          </a:p>
          <a:p>
            <a:pPr algn="ctr">
              <a:lnSpc>
                <a:spcPts val="3919"/>
              </a:lnSpc>
            </a:pPr>
            <a:endParaRPr lang="en-US" sz="3699">
              <a:solidFill>
                <a:srgbClr val="000000"/>
              </a:solidFill>
              <a:latin typeface="AktivGrotesk-Regular"/>
            </a:endParaRPr>
          </a:p>
          <a:p>
            <a:pPr algn="ctr">
              <a:lnSpc>
                <a:spcPts val="3919"/>
              </a:lnSpc>
            </a:pPr>
            <a:endParaRPr lang="en-US" sz="3699">
              <a:solidFill>
                <a:srgbClr val="000000"/>
              </a:solidFill>
              <a:latin typeface="AktivGrotesk-Regular"/>
            </a:endParaRPr>
          </a:p>
        </p:txBody>
      </p:sp>
      <p:sp>
        <p:nvSpPr>
          <p:cNvPr id="9" name="Freeform 9"/>
          <p:cNvSpPr/>
          <p:nvPr/>
        </p:nvSpPr>
        <p:spPr>
          <a:xfrm>
            <a:off x="15740557" y="8828180"/>
            <a:ext cx="2167194" cy="1158059"/>
          </a:xfrm>
          <a:custGeom>
            <a:avLst/>
            <a:gdLst/>
            <a:ahLst/>
            <a:cxnLst/>
            <a:rect l="l" t="t" r="r" b="b"/>
            <a:pathLst>
              <a:path w="2167194" h="1158059">
                <a:moveTo>
                  <a:pt x="0" y="0"/>
                </a:moveTo>
                <a:lnTo>
                  <a:pt x="2167194" y="0"/>
                </a:lnTo>
                <a:lnTo>
                  <a:pt x="2167194" y="1158059"/>
                </a:lnTo>
                <a:lnTo>
                  <a:pt x="0" y="1158059"/>
                </a:lnTo>
                <a:lnTo>
                  <a:pt x="0" y="0"/>
                </a:lnTo>
                <a:close/>
              </a:path>
            </a:pathLst>
          </a:custGeom>
          <a:blipFill>
            <a:blip r:embed="rId3"/>
            <a:stretch>
              <a:fillRect/>
            </a:stretch>
          </a:blipFill>
        </p:spPr>
        <p:txBody>
          <a:bodyPr/>
          <a:lstStyle/>
          <a:p>
            <a:endParaRPr lang="en-GB"/>
          </a:p>
        </p:txBody>
      </p:sp>
      <p:sp>
        <p:nvSpPr>
          <p:cNvPr id="10" name="Freeform 10"/>
          <p:cNvSpPr/>
          <p:nvPr/>
        </p:nvSpPr>
        <p:spPr>
          <a:xfrm>
            <a:off x="12250081" y="2785656"/>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1" name="TextBox 11"/>
          <p:cNvSpPr txBox="1"/>
          <p:nvPr/>
        </p:nvSpPr>
        <p:spPr>
          <a:xfrm rot="-24435">
            <a:off x="1033523" y="1064648"/>
            <a:ext cx="15479873" cy="1431104"/>
          </a:xfrm>
          <a:prstGeom prst="rect">
            <a:avLst/>
          </a:prstGeom>
        </p:spPr>
        <p:txBody>
          <a:bodyPr lIns="0" tIns="0" rIns="0" bIns="0" rtlCol="0" anchor="t">
            <a:spAutoFit/>
          </a:bodyPr>
          <a:lstStyle/>
          <a:p>
            <a:pPr algn="ctr">
              <a:lnSpc>
                <a:spcPts val="9455"/>
              </a:lnSpc>
            </a:pPr>
            <a:r>
              <a:rPr lang="en-US" sz="9269">
                <a:solidFill>
                  <a:srgbClr val="000000"/>
                </a:solidFill>
                <a:latin typeface="Platform"/>
              </a:rPr>
              <a:t>Poster Time!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txBody>
            <a:bodyPr/>
            <a:lstStyle/>
            <a:p>
              <a:endParaRPr lang="en-GB"/>
            </a:p>
          </p:txBody>
        </p:sp>
        <p:sp>
          <p:nvSpPr>
            <p:cNvPr id="4" name="TextBox 4"/>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875920" y="2560952"/>
            <a:ext cx="15479873" cy="2631254"/>
          </a:xfrm>
          <a:prstGeom prst="rect">
            <a:avLst/>
          </a:prstGeom>
        </p:spPr>
        <p:txBody>
          <a:bodyPr lIns="0" tIns="0" rIns="0" bIns="0" rtlCol="0" anchor="t">
            <a:spAutoFit/>
          </a:bodyPr>
          <a:lstStyle/>
          <a:p>
            <a:pPr algn="ctr">
              <a:lnSpc>
                <a:spcPts val="9455"/>
              </a:lnSpc>
            </a:pPr>
            <a:r>
              <a:rPr lang="en-US" sz="9269">
                <a:solidFill>
                  <a:srgbClr val="000000"/>
                </a:solidFill>
                <a:latin typeface="Platform"/>
              </a:rPr>
              <a:t>Empowering Choices</a:t>
            </a:r>
          </a:p>
          <a:p>
            <a:pPr>
              <a:lnSpc>
                <a:spcPts val="9455"/>
              </a:lnSpc>
            </a:pPr>
            <a:endParaRPr lang="en-US" sz="9269">
              <a:solidFill>
                <a:srgbClr val="000000"/>
              </a:solidFill>
              <a:latin typeface="Platform"/>
            </a:endParaRP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8" name="TextBox 8"/>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125970" y="3870588"/>
            <a:ext cx="13193114" cy="6956425"/>
          </a:xfrm>
          <a:prstGeom prst="rect">
            <a:avLst/>
          </a:prstGeom>
        </p:spPr>
        <p:txBody>
          <a:bodyPr lIns="0" tIns="0" rIns="0" bIns="0" rtlCol="0" anchor="t">
            <a:spAutoFit/>
          </a:bodyPr>
          <a:lstStyle/>
          <a:p>
            <a:pPr algn="ctr">
              <a:lnSpc>
                <a:spcPts val="5179"/>
              </a:lnSpc>
            </a:pPr>
            <a:r>
              <a:rPr lang="en-US" sz="3699">
                <a:solidFill>
                  <a:srgbClr val="000000"/>
                </a:solidFill>
                <a:latin typeface="AktivGrotesk-Regular"/>
              </a:rPr>
              <a:t>Help raise awareness amongst your peers about the consequences of risk-taking behaviors, specifically focusing on the topic of knife crime. Using the NKBL website, create a presentation allowing your peers make more positive, informed decisions.</a:t>
            </a:r>
          </a:p>
          <a:p>
            <a:pPr algn="ctr">
              <a:lnSpc>
                <a:spcPts val="5179"/>
              </a:lnSpc>
            </a:pPr>
            <a:endParaRPr lang="en-US" sz="3699">
              <a:solidFill>
                <a:srgbClr val="000000"/>
              </a:solidFill>
              <a:latin typeface="AktivGrotesk-Regular"/>
            </a:endParaRPr>
          </a:p>
          <a:p>
            <a:pPr algn="ctr">
              <a:lnSpc>
                <a:spcPts val="5179"/>
              </a:lnSpc>
            </a:pPr>
            <a:endParaRPr lang="en-US" sz="3699">
              <a:solidFill>
                <a:srgbClr val="000000"/>
              </a:solidFill>
              <a:latin typeface="AktivGrotesk-Regular"/>
            </a:endParaRPr>
          </a:p>
          <a:p>
            <a:pPr algn="ctr">
              <a:lnSpc>
                <a:spcPts val="5179"/>
              </a:lnSpc>
            </a:pPr>
            <a:endParaRPr lang="en-US" sz="3699">
              <a:solidFill>
                <a:srgbClr val="000000"/>
              </a:solidFill>
              <a:latin typeface="AktivGrotesk-Regular"/>
            </a:endParaRPr>
          </a:p>
          <a:p>
            <a:pPr algn="ctr">
              <a:lnSpc>
                <a:spcPts val="5179"/>
              </a:lnSpc>
            </a:pPr>
            <a:endParaRPr lang="en-US" sz="3699">
              <a:solidFill>
                <a:srgbClr val="000000"/>
              </a:solidFill>
              <a:latin typeface="AktivGrotesk-Regular"/>
            </a:endParaRPr>
          </a:p>
          <a:p>
            <a:pPr algn="ctr">
              <a:lnSpc>
                <a:spcPts val="3919"/>
              </a:lnSpc>
            </a:pPr>
            <a:endParaRPr lang="en-US" sz="3699">
              <a:solidFill>
                <a:srgbClr val="000000"/>
              </a:solidFill>
              <a:latin typeface="AktivGrotesk-Regular"/>
            </a:endParaRPr>
          </a:p>
          <a:p>
            <a:pPr algn="ctr">
              <a:lnSpc>
                <a:spcPts val="3919"/>
              </a:lnSpc>
            </a:pPr>
            <a:endParaRPr lang="en-US" sz="3699">
              <a:solidFill>
                <a:srgbClr val="000000"/>
              </a:solidFill>
              <a:latin typeface="AktivGrotesk-Regular"/>
            </a:endParaRPr>
          </a:p>
        </p:txBody>
      </p:sp>
      <p:sp>
        <p:nvSpPr>
          <p:cNvPr id="10" name="Freeform 10"/>
          <p:cNvSpPr/>
          <p:nvPr/>
        </p:nvSpPr>
        <p:spPr>
          <a:xfrm>
            <a:off x="15740557" y="8828180"/>
            <a:ext cx="2167194" cy="1158059"/>
          </a:xfrm>
          <a:custGeom>
            <a:avLst/>
            <a:gdLst/>
            <a:ahLst/>
            <a:cxnLst/>
            <a:rect l="l" t="t" r="r" b="b"/>
            <a:pathLst>
              <a:path w="2167194" h="1158059">
                <a:moveTo>
                  <a:pt x="0" y="0"/>
                </a:moveTo>
                <a:lnTo>
                  <a:pt x="2167194" y="0"/>
                </a:lnTo>
                <a:lnTo>
                  <a:pt x="2167194" y="1158059"/>
                </a:lnTo>
                <a:lnTo>
                  <a:pt x="0" y="1158059"/>
                </a:lnTo>
                <a:lnTo>
                  <a:pt x="0" y="0"/>
                </a:lnTo>
                <a:close/>
              </a:path>
            </a:pathLst>
          </a:custGeom>
          <a:blipFill>
            <a:blip r:embed="rId3"/>
            <a:stretch>
              <a:fillRect/>
            </a:stretch>
          </a:blipFill>
        </p:spPr>
        <p:txBody>
          <a:bodyPr/>
          <a:lstStyle/>
          <a:p>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2039758" y="-754758"/>
            <a:ext cx="12532172" cy="12446918"/>
            <a:chOff x="0" y="0"/>
            <a:chExt cx="3300654" cy="3278201"/>
          </a:xfrm>
        </p:grpSpPr>
        <p:sp>
          <p:nvSpPr>
            <p:cNvPr id="3" name="Freeform 3"/>
            <p:cNvSpPr/>
            <p:nvPr/>
          </p:nvSpPr>
          <p:spPr>
            <a:xfrm>
              <a:off x="0" y="0"/>
              <a:ext cx="3300654" cy="3278201"/>
            </a:xfrm>
            <a:custGeom>
              <a:avLst/>
              <a:gdLst/>
              <a:ahLst/>
              <a:cxnLst/>
              <a:rect l="l" t="t" r="r" b="b"/>
              <a:pathLst>
                <a:path w="3300654" h="3278201">
                  <a:moveTo>
                    <a:pt x="0" y="0"/>
                  </a:moveTo>
                  <a:lnTo>
                    <a:pt x="3300654" y="0"/>
                  </a:lnTo>
                  <a:lnTo>
                    <a:pt x="3300654" y="3278201"/>
                  </a:lnTo>
                  <a:lnTo>
                    <a:pt x="0" y="3278201"/>
                  </a:lnTo>
                  <a:close/>
                </a:path>
              </a:pathLst>
            </a:custGeom>
            <a:solidFill>
              <a:srgbClr val="F26522"/>
            </a:solidFill>
          </p:spPr>
          <p:txBody>
            <a:bodyPr/>
            <a:lstStyle/>
            <a:p>
              <a:endParaRPr lang="en-GB"/>
            </a:p>
          </p:txBody>
        </p:sp>
        <p:sp>
          <p:nvSpPr>
            <p:cNvPr id="4" name="TextBox 4"/>
            <p:cNvSpPr txBox="1"/>
            <p:nvPr/>
          </p:nvSpPr>
          <p:spPr>
            <a:xfrm>
              <a:off x="0" y="-38100"/>
              <a:ext cx="3300654" cy="331630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6175703" y="9258300"/>
            <a:ext cx="2167194" cy="1158059"/>
          </a:xfrm>
          <a:custGeom>
            <a:avLst/>
            <a:gdLst/>
            <a:ahLst/>
            <a:cxnLst/>
            <a:rect l="l" t="t" r="r" b="b"/>
            <a:pathLst>
              <a:path w="2167194" h="1158059">
                <a:moveTo>
                  <a:pt x="0" y="0"/>
                </a:moveTo>
                <a:lnTo>
                  <a:pt x="2167194" y="0"/>
                </a:lnTo>
                <a:lnTo>
                  <a:pt x="2167194" y="1158059"/>
                </a:lnTo>
                <a:lnTo>
                  <a:pt x="0" y="1158059"/>
                </a:lnTo>
                <a:lnTo>
                  <a:pt x="0" y="0"/>
                </a:lnTo>
                <a:close/>
              </a:path>
            </a:pathLst>
          </a:custGeom>
          <a:blipFill>
            <a:blip r:embed="rId3"/>
            <a:stretch>
              <a:fillRect/>
            </a:stretch>
          </a:blipFill>
        </p:spPr>
        <p:txBody>
          <a:bodyPr/>
          <a:lstStyle/>
          <a:p>
            <a:endParaRPr lang="en-GB"/>
          </a:p>
        </p:txBody>
      </p:sp>
      <p:grpSp>
        <p:nvGrpSpPr>
          <p:cNvPr id="6" name="Group 6"/>
          <p:cNvGrpSpPr>
            <a:grpSpLocks noChangeAspect="1"/>
          </p:cNvGrpSpPr>
          <p:nvPr/>
        </p:nvGrpSpPr>
        <p:grpSpPr>
          <a:xfrm>
            <a:off x="2999560" y="291480"/>
            <a:ext cx="12982086" cy="8775112"/>
            <a:chOff x="0" y="0"/>
            <a:chExt cx="5843270" cy="3949700"/>
          </a:xfrm>
        </p:grpSpPr>
        <p:sp>
          <p:nvSpPr>
            <p:cNvPr id="7" name="Freeform 7">
              <a:hlinkClick r:id="rId4" tooltip="https://soundcloud.com/youthlink-scotland/imagine-a-man-podcast-royston-youth-action"/>
            </p:cNvPr>
            <p:cNvSpPr/>
            <p:nvPr/>
          </p:nvSpPr>
          <p:spPr>
            <a:xfrm>
              <a:off x="35560" y="30480"/>
              <a:ext cx="5795010" cy="3901440"/>
            </a:xfrm>
            <a:custGeom>
              <a:avLst/>
              <a:gdLst/>
              <a:ahLst/>
              <a:cxnLst/>
              <a:rect l="l" t="t" r="r" b="b"/>
              <a:pathLst>
                <a:path w="5795010" h="3901440">
                  <a:moveTo>
                    <a:pt x="5795010" y="3901440"/>
                  </a:moveTo>
                  <a:lnTo>
                    <a:pt x="0" y="3901440"/>
                  </a:lnTo>
                  <a:lnTo>
                    <a:pt x="0" y="0"/>
                  </a:lnTo>
                  <a:lnTo>
                    <a:pt x="5795010" y="0"/>
                  </a:lnTo>
                  <a:lnTo>
                    <a:pt x="5795010" y="3901440"/>
                  </a:lnTo>
                  <a:lnTo>
                    <a:pt x="5795010" y="3901440"/>
                  </a:lnTo>
                  <a:close/>
                </a:path>
              </a:pathLst>
            </a:custGeom>
            <a:blipFill>
              <a:blip r:embed="rId5"/>
              <a:stretch>
                <a:fillRect l="-36372"/>
              </a:stretch>
            </a:blipFill>
          </p:spPr>
          <p:txBody>
            <a:bodyPr/>
            <a:lstStyle/>
            <a:p>
              <a:endParaRPr lang="en-GB"/>
            </a:p>
          </p:txBody>
        </p:sp>
        <p:sp>
          <p:nvSpPr>
            <p:cNvPr id="8" name="Freeform 8">
              <a:hlinkClick r:id="rId4" tooltip="https://soundcloud.com/youthlink-scotland/imagine-a-man-podcast-royston-youth-action"/>
            </p:cNvPr>
            <p:cNvSpPr/>
            <p:nvPr/>
          </p:nvSpPr>
          <p:spPr>
            <a:xfrm>
              <a:off x="0" y="0"/>
              <a:ext cx="5843270" cy="3949700"/>
            </a:xfrm>
            <a:custGeom>
              <a:avLst/>
              <a:gdLst/>
              <a:ahLst/>
              <a:cxnLst/>
              <a:rect l="l" t="t" r="r" b="b"/>
              <a:pathLst>
                <a:path w="5843270" h="3949700">
                  <a:moveTo>
                    <a:pt x="5843270" y="3949700"/>
                  </a:moveTo>
                  <a:lnTo>
                    <a:pt x="0" y="3949700"/>
                  </a:lnTo>
                  <a:lnTo>
                    <a:pt x="0" y="0"/>
                  </a:lnTo>
                  <a:lnTo>
                    <a:pt x="5843270" y="0"/>
                  </a:lnTo>
                  <a:lnTo>
                    <a:pt x="5843270" y="3949700"/>
                  </a:lnTo>
                  <a:close/>
                </a:path>
              </a:pathLst>
            </a:custGeom>
            <a:blipFill>
              <a:blip r:embed="rId6"/>
              <a:stretch>
                <a:fillRect t="-238" b="-238"/>
              </a:stretch>
            </a:blipFill>
          </p:spPr>
          <p:txBody>
            <a:bodyPr/>
            <a:lstStyle/>
            <a:p>
              <a:endParaRPr lang="en-GB"/>
            </a:p>
          </p:txBody>
        </p:sp>
      </p:grpSp>
      <p:sp>
        <p:nvSpPr>
          <p:cNvPr id="9" name="TextBox 9"/>
          <p:cNvSpPr txBox="1"/>
          <p:nvPr/>
        </p:nvSpPr>
        <p:spPr>
          <a:xfrm rot="12542">
            <a:off x="3000624" y="8944689"/>
            <a:ext cx="11497304" cy="747395"/>
          </a:xfrm>
          <a:prstGeom prst="rect">
            <a:avLst/>
          </a:prstGeom>
        </p:spPr>
        <p:txBody>
          <a:bodyPr lIns="0" tIns="0" rIns="0" bIns="0" rtlCol="0" anchor="t">
            <a:spAutoFit/>
          </a:bodyPr>
          <a:lstStyle/>
          <a:p>
            <a:pPr>
              <a:lnSpc>
                <a:spcPts val="5439"/>
              </a:lnSpc>
            </a:pPr>
            <a:r>
              <a:rPr lang="en-US" sz="3999">
                <a:solidFill>
                  <a:srgbClr val="000000"/>
                </a:solidFill>
                <a:latin typeface="AktivGrotesk-Medium"/>
              </a:rPr>
              <a:t>No Knives Better Lives Website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txBody>
            <a:bodyPr/>
            <a:lstStyle/>
            <a:p>
              <a:endParaRPr lang="en-GB"/>
            </a:p>
          </p:txBody>
        </p:sp>
        <p:sp>
          <p:nvSpPr>
            <p:cNvPr id="4" name="TextBox 4"/>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08548">
            <a:off x="-5358379" y="30302"/>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7" name="TextBox 7"/>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5740557" y="8828180"/>
            <a:ext cx="2167194" cy="1158059"/>
          </a:xfrm>
          <a:custGeom>
            <a:avLst/>
            <a:gdLst/>
            <a:ahLst/>
            <a:cxnLst/>
            <a:rect l="l" t="t" r="r" b="b"/>
            <a:pathLst>
              <a:path w="2167194" h="1158059">
                <a:moveTo>
                  <a:pt x="0" y="0"/>
                </a:moveTo>
                <a:lnTo>
                  <a:pt x="2167194" y="0"/>
                </a:lnTo>
                <a:lnTo>
                  <a:pt x="2167194" y="1158059"/>
                </a:lnTo>
                <a:lnTo>
                  <a:pt x="0" y="1158059"/>
                </a:lnTo>
                <a:lnTo>
                  <a:pt x="0" y="0"/>
                </a:lnTo>
                <a:close/>
              </a:path>
            </a:pathLst>
          </a:custGeom>
          <a:blipFill>
            <a:blip r:embed="rId3"/>
            <a:stretch>
              <a:fillRect/>
            </a:stretch>
          </a:blipFill>
        </p:spPr>
        <p:txBody>
          <a:bodyPr/>
          <a:lstStyle/>
          <a:p>
            <a:endParaRPr lang="en-GB"/>
          </a:p>
        </p:txBody>
      </p:sp>
      <p:sp>
        <p:nvSpPr>
          <p:cNvPr id="9" name="Freeform 9"/>
          <p:cNvSpPr/>
          <p:nvPr/>
        </p:nvSpPr>
        <p:spPr>
          <a:xfrm>
            <a:off x="11256386" y="4025993"/>
            <a:ext cx="5885813" cy="4911979"/>
          </a:xfrm>
          <a:custGeom>
            <a:avLst/>
            <a:gdLst/>
            <a:ahLst/>
            <a:cxnLst/>
            <a:rect l="l" t="t" r="r" b="b"/>
            <a:pathLst>
              <a:path w="5885813" h="4911979">
                <a:moveTo>
                  <a:pt x="0" y="0"/>
                </a:moveTo>
                <a:lnTo>
                  <a:pt x="5885813" y="0"/>
                </a:lnTo>
                <a:lnTo>
                  <a:pt x="5885813" y="4911978"/>
                </a:lnTo>
                <a:lnTo>
                  <a:pt x="0" y="4911978"/>
                </a:lnTo>
                <a:lnTo>
                  <a:pt x="0" y="0"/>
                </a:lnTo>
                <a:close/>
              </a:path>
            </a:pathLst>
          </a:custGeom>
          <a:blipFill>
            <a:blip r:embed="rId4"/>
            <a:stretch>
              <a:fillRect/>
            </a:stretch>
          </a:blipFill>
        </p:spPr>
        <p:txBody>
          <a:bodyPr/>
          <a:lstStyle/>
          <a:p>
            <a:endParaRPr lang="en-GB"/>
          </a:p>
        </p:txBody>
      </p:sp>
      <p:sp>
        <p:nvSpPr>
          <p:cNvPr id="10" name="TextBox 10"/>
          <p:cNvSpPr txBox="1"/>
          <p:nvPr/>
        </p:nvSpPr>
        <p:spPr>
          <a:xfrm>
            <a:off x="1677378" y="2620930"/>
            <a:ext cx="14192162" cy="2014855"/>
          </a:xfrm>
          <a:prstGeom prst="rect">
            <a:avLst/>
          </a:prstGeom>
        </p:spPr>
        <p:txBody>
          <a:bodyPr lIns="0" tIns="0" rIns="0" bIns="0" rtlCol="0" anchor="t">
            <a:spAutoFit/>
          </a:bodyPr>
          <a:lstStyle/>
          <a:p>
            <a:pPr algn="ctr">
              <a:lnSpc>
                <a:spcPts val="3919"/>
              </a:lnSpc>
            </a:pPr>
            <a:r>
              <a:rPr lang="en-US" sz="2799">
                <a:solidFill>
                  <a:srgbClr val="000000"/>
                </a:solidFill>
                <a:latin typeface="AktivGrotesk-Regular"/>
              </a:rPr>
              <a:t>Aim: To create a presentation that educates and engages your peers, highlighting the risks and consequences of knife crime and promoting positive choices. </a:t>
            </a:r>
          </a:p>
          <a:p>
            <a:pPr algn="ctr">
              <a:lnSpc>
                <a:spcPts val="3919"/>
              </a:lnSpc>
            </a:pPr>
            <a:endParaRPr lang="en-US" sz="2799">
              <a:solidFill>
                <a:srgbClr val="000000"/>
              </a:solidFill>
              <a:latin typeface="AktivGrotesk-Regular"/>
            </a:endParaRPr>
          </a:p>
          <a:p>
            <a:pPr algn="l">
              <a:lnSpc>
                <a:spcPts val="3919"/>
              </a:lnSpc>
            </a:pPr>
            <a:r>
              <a:rPr lang="en-US" sz="2799">
                <a:solidFill>
                  <a:srgbClr val="000000"/>
                </a:solidFill>
                <a:latin typeface="AktivGrotesk-Regular"/>
              </a:rPr>
              <a:t> </a:t>
            </a:r>
          </a:p>
        </p:txBody>
      </p:sp>
      <p:sp>
        <p:nvSpPr>
          <p:cNvPr id="11" name="TextBox 11"/>
          <p:cNvSpPr txBox="1"/>
          <p:nvPr/>
        </p:nvSpPr>
        <p:spPr>
          <a:xfrm rot="-24435">
            <a:off x="1033523" y="1064648"/>
            <a:ext cx="15479873" cy="1431104"/>
          </a:xfrm>
          <a:prstGeom prst="rect">
            <a:avLst/>
          </a:prstGeom>
        </p:spPr>
        <p:txBody>
          <a:bodyPr lIns="0" tIns="0" rIns="0" bIns="0" rtlCol="0" anchor="t">
            <a:spAutoFit/>
          </a:bodyPr>
          <a:lstStyle/>
          <a:p>
            <a:pPr algn="ctr">
              <a:lnSpc>
                <a:spcPts val="9455"/>
              </a:lnSpc>
            </a:pPr>
            <a:r>
              <a:rPr lang="en-US" sz="9269">
                <a:solidFill>
                  <a:srgbClr val="000000"/>
                </a:solidFill>
                <a:latin typeface="Platform"/>
              </a:rPr>
              <a:t>Creating Your Presentation</a:t>
            </a:r>
          </a:p>
        </p:txBody>
      </p:sp>
      <p:sp>
        <p:nvSpPr>
          <p:cNvPr id="12" name="TextBox 12"/>
          <p:cNvSpPr txBox="1"/>
          <p:nvPr/>
        </p:nvSpPr>
        <p:spPr>
          <a:xfrm>
            <a:off x="1451742" y="4389879"/>
            <a:ext cx="9930857" cy="2648672"/>
          </a:xfrm>
          <a:prstGeom prst="rect">
            <a:avLst/>
          </a:prstGeom>
        </p:spPr>
        <p:txBody>
          <a:bodyPr lIns="0" tIns="0" rIns="0" bIns="0" rtlCol="0" anchor="t">
            <a:spAutoFit/>
          </a:bodyPr>
          <a:lstStyle/>
          <a:p>
            <a:pPr>
              <a:lnSpc>
                <a:spcPts val="4160"/>
              </a:lnSpc>
              <a:spcBef>
                <a:spcPct val="0"/>
              </a:spcBef>
            </a:pPr>
            <a:r>
              <a:rPr lang="en-US" sz="2971">
                <a:solidFill>
                  <a:srgbClr val="000000"/>
                </a:solidFill>
                <a:latin typeface="AktivGrotesk-Regular"/>
              </a:rPr>
              <a:t>Rememeber: </a:t>
            </a:r>
          </a:p>
          <a:p>
            <a:pPr marL="641561" lvl="1" indent="-320781">
              <a:lnSpc>
                <a:spcPts val="4160"/>
              </a:lnSpc>
              <a:buFont typeface="Arial"/>
              <a:buChar char="•"/>
            </a:pPr>
            <a:r>
              <a:rPr lang="en-US" sz="2971">
                <a:solidFill>
                  <a:srgbClr val="000000"/>
                </a:solidFill>
                <a:latin typeface="AktivGrotesk-Regular"/>
              </a:rPr>
              <a:t>Include visual aids such as images and videos. </a:t>
            </a:r>
          </a:p>
          <a:p>
            <a:pPr marL="641561" lvl="1" indent="-320781">
              <a:lnSpc>
                <a:spcPts val="4160"/>
              </a:lnSpc>
              <a:buFont typeface="Arial"/>
              <a:buChar char="•"/>
            </a:pPr>
            <a:r>
              <a:rPr lang="en-US" sz="2971">
                <a:solidFill>
                  <a:srgbClr val="000000"/>
                </a:solidFill>
                <a:latin typeface="AktivGrotesk-Regular"/>
              </a:rPr>
              <a:t>Are there any relevant real-life examples you could include? </a:t>
            </a:r>
          </a:p>
          <a:p>
            <a:pPr marL="641561" lvl="1" indent="-320781" algn="l">
              <a:lnSpc>
                <a:spcPts val="4160"/>
              </a:lnSpc>
              <a:buFont typeface="Arial"/>
              <a:buChar char="•"/>
            </a:pPr>
            <a:r>
              <a:rPr lang="en-US" sz="2971">
                <a:solidFill>
                  <a:srgbClr val="000000"/>
                </a:solidFill>
                <a:latin typeface="AktivGrotesk-Regular"/>
              </a:rPr>
              <a:t>Avoid images of blood, knives or use of scare tactics.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txBody>
            <a:bodyPr/>
            <a:lstStyle/>
            <a:p>
              <a:endParaRPr lang="en-GB"/>
            </a:p>
          </p:txBody>
        </p:sp>
        <p:sp>
          <p:nvSpPr>
            <p:cNvPr id="4" name="TextBox 4"/>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1037782" y="3379846"/>
            <a:ext cx="15967160" cy="2631254"/>
          </a:xfrm>
          <a:prstGeom prst="rect">
            <a:avLst/>
          </a:prstGeom>
        </p:spPr>
        <p:txBody>
          <a:bodyPr lIns="0" tIns="0" rIns="0" bIns="0" rtlCol="0" anchor="t">
            <a:spAutoFit/>
          </a:bodyPr>
          <a:lstStyle/>
          <a:p>
            <a:pPr algn="ctr">
              <a:lnSpc>
                <a:spcPts val="9455"/>
              </a:lnSpc>
            </a:pPr>
            <a:r>
              <a:rPr lang="en-US" sz="9269">
                <a:solidFill>
                  <a:srgbClr val="000000"/>
                </a:solidFill>
                <a:latin typeface="Platform"/>
              </a:rPr>
              <a:t>Signature  Collection</a:t>
            </a:r>
          </a:p>
          <a:p>
            <a:pPr algn="ctr">
              <a:lnSpc>
                <a:spcPts val="9455"/>
              </a:lnSpc>
            </a:pPr>
            <a:endParaRPr lang="en-US" sz="9269">
              <a:solidFill>
                <a:srgbClr val="000000"/>
              </a:solidFill>
              <a:latin typeface="Platform"/>
            </a:endParaRP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8" name="TextBox 8"/>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547443" y="4976262"/>
            <a:ext cx="13193114" cy="3005455"/>
          </a:xfrm>
          <a:prstGeom prst="rect">
            <a:avLst/>
          </a:prstGeom>
        </p:spPr>
        <p:txBody>
          <a:bodyPr lIns="0" tIns="0" rIns="0" bIns="0" rtlCol="0" anchor="t">
            <a:spAutoFit/>
          </a:bodyPr>
          <a:lstStyle/>
          <a:p>
            <a:pPr algn="ctr">
              <a:lnSpc>
                <a:spcPts val="3919"/>
              </a:lnSpc>
            </a:pPr>
            <a:r>
              <a:rPr lang="en-US" sz="2799">
                <a:solidFill>
                  <a:srgbClr val="000000"/>
                </a:solidFill>
                <a:latin typeface="AktivGrotesk-Regular"/>
              </a:rPr>
              <a:t>Get people on board with your cause by gathering signatures. </a:t>
            </a:r>
          </a:p>
          <a:p>
            <a:pPr algn="ctr">
              <a:lnSpc>
                <a:spcPts val="3919"/>
              </a:lnSpc>
            </a:pPr>
            <a:endParaRPr lang="en-US" sz="2799">
              <a:solidFill>
                <a:srgbClr val="000000"/>
              </a:solidFill>
              <a:latin typeface="AktivGrotesk-Regular"/>
            </a:endParaRPr>
          </a:p>
          <a:p>
            <a:pPr algn="ctr">
              <a:lnSpc>
                <a:spcPts val="3919"/>
              </a:lnSpc>
            </a:pPr>
            <a:endParaRPr lang="en-US" sz="2799">
              <a:solidFill>
                <a:srgbClr val="000000"/>
              </a:solidFill>
              <a:latin typeface="AktivGrotesk-Regular"/>
            </a:endParaRPr>
          </a:p>
          <a:p>
            <a:pPr algn="ctr">
              <a:lnSpc>
                <a:spcPts val="3919"/>
              </a:lnSpc>
            </a:pPr>
            <a:endParaRPr lang="en-US" sz="2799">
              <a:solidFill>
                <a:srgbClr val="000000"/>
              </a:solidFill>
              <a:latin typeface="AktivGrotesk-Regular"/>
            </a:endParaRPr>
          </a:p>
          <a:p>
            <a:pPr algn="ctr">
              <a:lnSpc>
                <a:spcPts val="3919"/>
              </a:lnSpc>
            </a:pPr>
            <a:endParaRPr lang="en-US" sz="2799">
              <a:solidFill>
                <a:srgbClr val="000000"/>
              </a:solidFill>
              <a:latin typeface="AktivGrotesk-Regular"/>
            </a:endParaRPr>
          </a:p>
          <a:p>
            <a:pPr algn="ctr">
              <a:lnSpc>
                <a:spcPts val="3919"/>
              </a:lnSpc>
            </a:pPr>
            <a:endParaRPr lang="en-US" sz="2799">
              <a:solidFill>
                <a:srgbClr val="000000"/>
              </a:solidFill>
              <a:latin typeface="AktivGrotesk-Regular"/>
            </a:endParaRPr>
          </a:p>
        </p:txBody>
      </p:sp>
      <p:sp>
        <p:nvSpPr>
          <p:cNvPr id="10" name="Freeform 10"/>
          <p:cNvSpPr/>
          <p:nvPr/>
        </p:nvSpPr>
        <p:spPr>
          <a:xfrm>
            <a:off x="15740557" y="8679270"/>
            <a:ext cx="2167194" cy="1158059"/>
          </a:xfrm>
          <a:custGeom>
            <a:avLst/>
            <a:gdLst/>
            <a:ahLst/>
            <a:cxnLst/>
            <a:rect l="l" t="t" r="r" b="b"/>
            <a:pathLst>
              <a:path w="2167194" h="1158059">
                <a:moveTo>
                  <a:pt x="0" y="0"/>
                </a:moveTo>
                <a:lnTo>
                  <a:pt x="2167194" y="0"/>
                </a:lnTo>
                <a:lnTo>
                  <a:pt x="2167194" y="1158060"/>
                </a:lnTo>
                <a:lnTo>
                  <a:pt x="0" y="1158060"/>
                </a:lnTo>
                <a:lnTo>
                  <a:pt x="0" y="0"/>
                </a:lnTo>
                <a:close/>
              </a:path>
            </a:pathLst>
          </a:custGeom>
          <a:blipFill>
            <a:blip r:embed="rId3"/>
            <a:stretch>
              <a:fillRect/>
            </a:stretch>
          </a:blipFill>
        </p:spPr>
        <p:txBody>
          <a:bodyPr/>
          <a:lstStyle/>
          <a:p>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txBody>
            <a:bodyPr/>
            <a:lstStyle/>
            <a:p>
              <a:endParaRPr lang="en-GB"/>
            </a:p>
          </p:txBody>
        </p:sp>
        <p:sp>
          <p:nvSpPr>
            <p:cNvPr id="4" name="TextBox 4"/>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08548">
            <a:off x="-5358379" y="30302"/>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7" name="TextBox 7"/>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5740557" y="8679270"/>
            <a:ext cx="2167194" cy="1158059"/>
          </a:xfrm>
          <a:custGeom>
            <a:avLst/>
            <a:gdLst/>
            <a:ahLst/>
            <a:cxnLst/>
            <a:rect l="l" t="t" r="r" b="b"/>
            <a:pathLst>
              <a:path w="2167194" h="1158059">
                <a:moveTo>
                  <a:pt x="0" y="0"/>
                </a:moveTo>
                <a:lnTo>
                  <a:pt x="2167194" y="0"/>
                </a:lnTo>
                <a:lnTo>
                  <a:pt x="2167194" y="1158060"/>
                </a:lnTo>
                <a:lnTo>
                  <a:pt x="0" y="1158060"/>
                </a:lnTo>
                <a:lnTo>
                  <a:pt x="0" y="0"/>
                </a:lnTo>
                <a:close/>
              </a:path>
            </a:pathLst>
          </a:custGeom>
          <a:blipFill>
            <a:blip r:embed="rId3"/>
            <a:stretch>
              <a:fillRect/>
            </a:stretch>
          </a:blipFill>
        </p:spPr>
        <p:txBody>
          <a:bodyPr/>
          <a:lstStyle/>
          <a:p>
            <a:endParaRPr lang="en-GB"/>
          </a:p>
        </p:txBody>
      </p:sp>
      <p:sp>
        <p:nvSpPr>
          <p:cNvPr id="9" name="Freeform 9"/>
          <p:cNvSpPr/>
          <p:nvPr/>
        </p:nvSpPr>
        <p:spPr>
          <a:xfrm>
            <a:off x="4593345" y="2083747"/>
            <a:ext cx="9129624" cy="8203253"/>
          </a:xfrm>
          <a:custGeom>
            <a:avLst/>
            <a:gdLst/>
            <a:ahLst/>
            <a:cxnLst/>
            <a:rect l="l" t="t" r="r" b="b"/>
            <a:pathLst>
              <a:path w="9129624" h="8203253">
                <a:moveTo>
                  <a:pt x="0" y="0"/>
                </a:moveTo>
                <a:lnTo>
                  <a:pt x="9129623" y="0"/>
                </a:lnTo>
                <a:lnTo>
                  <a:pt x="9129623" y="8203253"/>
                </a:lnTo>
                <a:lnTo>
                  <a:pt x="0" y="8203253"/>
                </a:lnTo>
                <a:lnTo>
                  <a:pt x="0" y="0"/>
                </a:lnTo>
                <a:close/>
              </a:path>
            </a:pathLst>
          </a:custGeom>
          <a:blipFill>
            <a:blip r:embed="rId4"/>
            <a:stretch>
              <a:fillRect/>
            </a:stretch>
          </a:blipFill>
        </p:spPr>
        <p:txBody>
          <a:bodyPr/>
          <a:lstStyle/>
          <a:p>
            <a:endParaRPr lang="en-GB"/>
          </a:p>
        </p:txBody>
      </p:sp>
      <p:sp>
        <p:nvSpPr>
          <p:cNvPr id="10" name="TextBox 10"/>
          <p:cNvSpPr txBox="1"/>
          <p:nvPr/>
        </p:nvSpPr>
        <p:spPr>
          <a:xfrm rot="-24435">
            <a:off x="3367630" y="303623"/>
            <a:ext cx="11552741" cy="1431104"/>
          </a:xfrm>
          <a:prstGeom prst="rect">
            <a:avLst/>
          </a:prstGeom>
        </p:spPr>
        <p:txBody>
          <a:bodyPr lIns="0" tIns="0" rIns="0" bIns="0" rtlCol="0" anchor="t">
            <a:spAutoFit/>
          </a:bodyPr>
          <a:lstStyle/>
          <a:p>
            <a:pPr algn="ctr">
              <a:lnSpc>
                <a:spcPts val="9455"/>
              </a:lnSpc>
            </a:pPr>
            <a:r>
              <a:rPr lang="en-US" sz="9269">
                <a:solidFill>
                  <a:srgbClr val="000000"/>
                </a:solidFill>
                <a:latin typeface="Platform"/>
              </a:rPr>
              <a:t>Creating your petition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385371" y="-901571"/>
            <a:ext cx="10864756" cy="12446918"/>
            <a:chOff x="0" y="0"/>
            <a:chExt cx="2861500" cy="3278201"/>
          </a:xfrm>
        </p:grpSpPr>
        <p:sp>
          <p:nvSpPr>
            <p:cNvPr id="3" name="Freeform 3"/>
            <p:cNvSpPr/>
            <p:nvPr/>
          </p:nvSpPr>
          <p:spPr>
            <a:xfrm>
              <a:off x="0" y="0"/>
              <a:ext cx="2861500" cy="3278201"/>
            </a:xfrm>
            <a:custGeom>
              <a:avLst/>
              <a:gdLst/>
              <a:ahLst/>
              <a:cxnLst/>
              <a:rect l="l" t="t" r="r" b="b"/>
              <a:pathLst>
                <a:path w="2861500" h="3278201">
                  <a:moveTo>
                    <a:pt x="0" y="0"/>
                  </a:moveTo>
                  <a:lnTo>
                    <a:pt x="2861500" y="0"/>
                  </a:lnTo>
                  <a:lnTo>
                    <a:pt x="2861500" y="3278201"/>
                  </a:lnTo>
                  <a:lnTo>
                    <a:pt x="0" y="3278201"/>
                  </a:lnTo>
                  <a:close/>
                </a:path>
              </a:pathLst>
            </a:custGeom>
            <a:solidFill>
              <a:srgbClr val="000000"/>
            </a:solidFill>
          </p:spPr>
          <p:txBody>
            <a:bodyPr/>
            <a:lstStyle/>
            <a:p>
              <a:endParaRPr lang="en-GB"/>
            </a:p>
          </p:txBody>
        </p:sp>
        <p:sp>
          <p:nvSpPr>
            <p:cNvPr id="4" name="TextBox 4"/>
            <p:cNvSpPr txBox="1"/>
            <p:nvPr/>
          </p:nvSpPr>
          <p:spPr>
            <a:xfrm>
              <a:off x="0" y="-38100"/>
              <a:ext cx="2861500" cy="3316301"/>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08548">
            <a:off x="17325413" y="-893244"/>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txBody>
            <a:bodyPr/>
            <a:lstStyle/>
            <a:p>
              <a:endParaRPr lang="en-GB"/>
            </a:p>
          </p:txBody>
        </p:sp>
        <p:sp>
          <p:nvSpPr>
            <p:cNvPr id="7" name="TextBox 7"/>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rot="-604671">
            <a:off x="881429" y="1353473"/>
            <a:ext cx="7624062" cy="1239305"/>
          </a:xfrm>
          <a:prstGeom prst="rect">
            <a:avLst/>
          </a:prstGeom>
        </p:spPr>
        <p:txBody>
          <a:bodyPr lIns="0" tIns="0" rIns="0" bIns="0" rtlCol="0" anchor="t">
            <a:spAutoFit/>
          </a:bodyPr>
          <a:lstStyle/>
          <a:p>
            <a:pPr>
              <a:lnSpc>
                <a:spcPts val="8122"/>
              </a:lnSpc>
            </a:pPr>
            <a:r>
              <a:rPr lang="en-US" sz="7962">
                <a:solidFill>
                  <a:srgbClr val="FFFFFF"/>
                </a:solidFill>
                <a:latin typeface="Platform"/>
              </a:rPr>
              <a:t>Resourse Content</a:t>
            </a:r>
          </a:p>
        </p:txBody>
      </p:sp>
      <p:sp>
        <p:nvSpPr>
          <p:cNvPr id="9" name="TextBox 9"/>
          <p:cNvSpPr txBox="1"/>
          <p:nvPr/>
        </p:nvSpPr>
        <p:spPr>
          <a:xfrm rot="-604671">
            <a:off x="1959872" y="3581663"/>
            <a:ext cx="7465258" cy="3714062"/>
          </a:xfrm>
          <a:prstGeom prst="rect">
            <a:avLst/>
          </a:prstGeom>
        </p:spPr>
        <p:txBody>
          <a:bodyPr lIns="0" tIns="0" rIns="0" bIns="0" rtlCol="0" anchor="t">
            <a:spAutoFit/>
          </a:bodyPr>
          <a:lstStyle/>
          <a:p>
            <a:pPr marL="918139" lvl="1" indent="-459070">
              <a:lnSpc>
                <a:spcPts val="5783"/>
              </a:lnSpc>
              <a:buFont typeface="Arial"/>
              <a:buChar char="•"/>
            </a:pPr>
            <a:r>
              <a:rPr lang="en-US" sz="4252">
                <a:solidFill>
                  <a:srgbClr val="FFFFFF"/>
                </a:solidFill>
                <a:latin typeface="AktivGrotesk-Regular"/>
              </a:rPr>
              <a:t>Check in </a:t>
            </a:r>
          </a:p>
          <a:p>
            <a:pPr marL="918139" lvl="1" indent="-459070">
              <a:lnSpc>
                <a:spcPts val="5783"/>
              </a:lnSpc>
              <a:buFont typeface="Arial"/>
              <a:buChar char="•"/>
            </a:pPr>
            <a:r>
              <a:rPr lang="en-US" sz="4252">
                <a:solidFill>
                  <a:srgbClr val="FFFFFF"/>
                </a:solidFill>
                <a:latin typeface="AktivGrotesk-Regular"/>
              </a:rPr>
              <a:t>Warm ups</a:t>
            </a:r>
          </a:p>
          <a:p>
            <a:pPr marL="918139" lvl="1" indent="-459070">
              <a:lnSpc>
                <a:spcPts val="5783"/>
              </a:lnSpc>
              <a:buFont typeface="Arial"/>
              <a:buChar char="•"/>
            </a:pPr>
            <a:r>
              <a:rPr lang="en-US" sz="4252">
                <a:solidFill>
                  <a:srgbClr val="FFFFFF"/>
                </a:solidFill>
                <a:latin typeface="AktivGrotesk-Regular"/>
              </a:rPr>
              <a:t>Activities </a:t>
            </a:r>
          </a:p>
          <a:p>
            <a:pPr marL="918139" lvl="1" indent="-459070">
              <a:lnSpc>
                <a:spcPts val="5783"/>
              </a:lnSpc>
              <a:buFont typeface="Arial"/>
              <a:buChar char="•"/>
            </a:pPr>
            <a:r>
              <a:rPr lang="en-US" sz="4252">
                <a:solidFill>
                  <a:srgbClr val="FFFFFF"/>
                </a:solidFill>
                <a:latin typeface="AktivGrotesk-Regular"/>
              </a:rPr>
              <a:t>Discussions</a:t>
            </a:r>
          </a:p>
          <a:p>
            <a:pPr marL="918139" lvl="1" indent="-459070">
              <a:lnSpc>
                <a:spcPts val="5783"/>
              </a:lnSpc>
              <a:buFont typeface="Arial"/>
              <a:buChar char="•"/>
            </a:pPr>
            <a:r>
              <a:rPr lang="en-US" sz="4252">
                <a:solidFill>
                  <a:srgbClr val="FFFFFF"/>
                </a:solidFill>
                <a:latin typeface="AktivGrotesk-Regular"/>
              </a:rPr>
              <a:t>Round up activities</a:t>
            </a:r>
          </a:p>
        </p:txBody>
      </p:sp>
      <p:grpSp>
        <p:nvGrpSpPr>
          <p:cNvPr id="10" name="Group 10"/>
          <p:cNvGrpSpPr/>
          <p:nvPr/>
        </p:nvGrpSpPr>
        <p:grpSpPr>
          <a:xfrm rot="-608548">
            <a:off x="-5358379" y="30302"/>
            <a:ext cx="6349279" cy="11472600"/>
            <a:chOff x="0" y="0"/>
            <a:chExt cx="1672238" cy="3021590"/>
          </a:xfrm>
        </p:grpSpPr>
        <p:sp>
          <p:nvSpPr>
            <p:cNvPr id="11" name="Freeform 11"/>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12" name="TextBox 12"/>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rot="7452225">
            <a:off x="8577826" y="1352818"/>
            <a:ext cx="1132347" cy="2655504"/>
          </a:xfrm>
          <a:custGeom>
            <a:avLst/>
            <a:gdLst/>
            <a:ahLst/>
            <a:cxnLst/>
            <a:rect l="l" t="t" r="r" b="b"/>
            <a:pathLst>
              <a:path w="1132347" h="2655504">
                <a:moveTo>
                  <a:pt x="0" y="0"/>
                </a:moveTo>
                <a:lnTo>
                  <a:pt x="1132348" y="0"/>
                </a:lnTo>
                <a:lnTo>
                  <a:pt x="1132348" y="2655504"/>
                </a:lnTo>
                <a:lnTo>
                  <a:pt x="0" y="2655504"/>
                </a:lnTo>
                <a:lnTo>
                  <a:pt x="0" y="0"/>
                </a:lnTo>
                <a:close/>
              </a:path>
            </a:pathLst>
          </a:custGeom>
          <a:blipFill>
            <a:blip r:embed="rId2"/>
            <a:stretch>
              <a:fillRect/>
            </a:stretch>
          </a:blipFill>
        </p:spPr>
        <p:txBody>
          <a:bodyPr/>
          <a:lstStyle/>
          <a:p>
            <a:endParaRPr lang="en-GB"/>
          </a:p>
        </p:txBody>
      </p:sp>
      <p:sp>
        <p:nvSpPr>
          <p:cNvPr id="14" name="Freeform 14"/>
          <p:cNvSpPr/>
          <p:nvPr/>
        </p:nvSpPr>
        <p:spPr>
          <a:xfrm>
            <a:off x="15083139" y="8573390"/>
            <a:ext cx="2563483" cy="1369820"/>
          </a:xfrm>
          <a:custGeom>
            <a:avLst/>
            <a:gdLst/>
            <a:ahLst/>
            <a:cxnLst/>
            <a:rect l="l" t="t" r="r" b="b"/>
            <a:pathLst>
              <a:path w="2563483" h="1369820">
                <a:moveTo>
                  <a:pt x="0" y="0"/>
                </a:moveTo>
                <a:lnTo>
                  <a:pt x="2563483" y="0"/>
                </a:lnTo>
                <a:lnTo>
                  <a:pt x="2563483" y="1369820"/>
                </a:lnTo>
                <a:lnTo>
                  <a:pt x="0" y="1369820"/>
                </a:lnTo>
                <a:lnTo>
                  <a:pt x="0" y="0"/>
                </a:lnTo>
                <a:close/>
              </a:path>
            </a:pathLst>
          </a:custGeom>
          <a:blipFill>
            <a:blip r:embed="rId3"/>
            <a:stretch>
              <a:fillRect/>
            </a:stretch>
          </a:blipFill>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5013424" y="8456062"/>
            <a:ext cx="2245876" cy="1198736"/>
          </a:xfrm>
          <a:custGeom>
            <a:avLst/>
            <a:gdLst/>
            <a:ahLst/>
            <a:cxnLst/>
            <a:rect l="l" t="t" r="r" b="b"/>
            <a:pathLst>
              <a:path w="2245876" h="1198736">
                <a:moveTo>
                  <a:pt x="0" y="0"/>
                </a:moveTo>
                <a:lnTo>
                  <a:pt x="2245876" y="0"/>
                </a:lnTo>
                <a:lnTo>
                  <a:pt x="2245876" y="1198737"/>
                </a:lnTo>
                <a:lnTo>
                  <a:pt x="0" y="1198737"/>
                </a:lnTo>
                <a:lnTo>
                  <a:pt x="0" y="0"/>
                </a:lnTo>
                <a:close/>
              </a:path>
            </a:pathLst>
          </a:custGeom>
          <a:blipFill>
            <a:blip r:embed="rId2"/>
            <a:stretch>
              <a:fillRect/>
            </a:stretch>
          </a:blipFill>
        </p:spPr>
        <p:txBody>
          <a:bodyPr/>
          <a:lstStyle/>
          <a:p>
            <a:endParaRPr lang="en-GB"/>
          </a:p>
        </p:txBody>
      </p:sp>
      <p:grpSp>
        <p:nvGrpSpPr>
          <p:cNvPr id="3" name="Group 3"/>
          <p:cNvGrpSpPr/>
          <p:nvPr/>
        </p:nvGrpSpPr>
        <p:grpSpPr>
          <a:xfrm rot="-608548">
            <a:off x="17325413" y="-893244"/>
            <a:ext cx="6349279" cy="11472600"/>
            <a:chOff x="0" y="0"/>
            <a:chExt cx="1672238" cy="3021590"/>
          </a:xfrm>
        </p:grpSpPr>
        <p:sp>
          <p:nvSpPr>
            <p:cNvPr id="4" name="Freeform 4"/>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FFFFF"/>
            </a:solidFill>
          </p:spPr>
          <p:txBody>
            <a:bodyPr/>
            <a:lstStyle/>
            <a:p>
              <a:endParaRPr lang="en-GB"/>
            </a:p>
          </p:txBody>
        </p:sp>
        <p:sp>
          <p:nvSpPr>
            <p:cNvPr id="5" name="TextBox 5"/>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24435">
            <a:off x="2553610" y="3957013"/>
            <a:ext cx="13180780" cy="1743512"/>
          </a:xfrm>
          <a:prstGeom prst="rect">
            <a:avLst/>
          </a:prstGeom>
        </p:spPr>
        <p:txBody>
          <a:bodyPr lIns="0" tIns="0" rIns="0" bIns="0" rtlCol="0" anchor="t">
            <a:spAutoFit/>
          </a:bodyPr>
          <a:lstStyle/>
          <a:p>
            <a:pPr algn="ctr">
              <a:lnSpc>
                <a:spcPts val="11494"/>
              </a:lnSpc>
            </a:pPr>
            <a:r>
              <a:rPr lang="en-US" sz="11269">
                <a:solidFill>
                  <a:srgbClr val="FFFFFF"/>
                </a:solidFill>
                <a:latin typeface="Platform"/>
              </a:rPr>
              <a:t>Check in</a:t>
            </a:r>
          </a:p>
        </p:txBody>
      </p:sp>
      <p:grpSp>
        <p:nvGrpSpPr>
          <p:cNvPr id="7" name="Group 7"/>
          <p:cNvGrpSpPr/>
          <p:nvPr/>
        </p:nvGrpSpPr>
        <p:grpSpPr>
          <a:xfrm rot="-608548">
            <a:off x="-5358379" y="30302"/>
            <a:ext cx="6349279" cy="11472600"/>
            <a:chOff x="0" y="0"/>
            <a:chExt cx="1672238" cy="3021590"/>
          </a:xfrm>
        </p:grpSpPr>
        <p:sp>
          <p:nvSpPr>
            <p:cNvPr id="8" name="Freeform 8"/>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9" name="TextBox 9"/>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txBody>
            <a:bodyPr/>
            <a:lstStyle/>
            <a:p>
              <a:endParaRPr lang="en-GB"/>
            </a:p>
          </p:txBody>
        </p:sp>
        <p:sp>
          <p:nvSpPr>
            <p:cNvPr id="4" name="TextBox 4"/>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1034023" y="476711"/>
            <a:ext cx="7827015" cy="1544637"/>
          </a:xfrm>
          <a:prstGeom prst="rect">
            <a:avLst/>
          </a:prstGeom>
        </p:spPr>
        <p:txBody>
          <a:bodyPr lIns="0" tIns="0" rIns="0" bIns="0" rtlCol="0" anchor="t">
            <a:spAutoFit/>
          </a:bodyPr>
          <a:lstStyle/>
          <a:p>
            <a:pPr>
              <a:lnSpc>
                <a:spcPts val="10270"/>
              </a:lnSpc>
            </a:pPr>
            <a:r>
              <a:rPr lang="en-US" sz="10069">
                <a:solidFill>
                  <a:srgbClr val="000000"/>
                </a:solidFill>
                <a:latin typeface="Platform"/>
              </a:rPr>
              <a:t>Check in </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8" name="TextBox 8"/>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951432" y="1963421"/>
            <a:ext cx="14184930" cy="9094976"/>
          </a:xfrm>
          <a:prstGeom prst="rect">
            <a:avLst/>
          </a:prstGeom>
        </p:spPr>
        <p:txBody>
          <a:bodyPr lIns="0" tIns="0" rIns="0" bIns="0" rtlCol="0" anchor="t">
            <a:spAutoFit/>
          </a:bodyPr>
          <a:lstStyle/>
          <a:p>
            <a:pPr>
              <a:lnSpc>
                <a:spcPts val="6377"/>
              </a:lnSpc>
            </a:pPr>
            <a:r>
              <a:rPr lang="en-US" sz="4555" u="sng">
                <a:solidFill>
                  <a:srgbClr val="000000"/>
                </a:solidFill>
                <a:latin typeface="Source Sans Pro"/>
              </a:rPr>
              <a:t>Example Questions</a:t>
            </a:r>
          </a:p>
          <a:p>
            <a:pPr algn="ctr">
              <a:lnSpc>
                <a:spcPts val="6377"/>
              </a:lnSpc>
            </a:pPr>
            <a:r>
              <a:rPr lang="en-US" sz="4555">
                <a:solidFill>
                  <a:srgbClr val="000000"/>
                </a:solidFill>
                <a:latin typeface="Source Sans Pro"/>
              </a:rPr>
              <a:t>Describe how your feeling using a colour</a:t>
            </a:r>
          </a:p>
          <a:p>
            <a:pPr algn="ctr">
              <a:lnSpc>
                <a:spcPts val="2037"/>
              </a:lnSpc>
            </a:pPr>
            <a:endParaRPr lang="en-US" sz="4555">
              <a:solidFill>
                <a:srgbClr val="000000"/>
              </a:solidFill>
              <a:latin typeface="Source Sans Pro"/>
            </a:endParaRPr>
          </a:p>
          <a:p>
            <a:pPr algn="ctr">
              <a:lnSpc>
                <a:spcPts val="6377"/>
              </a:lnSpc>
            </a:pPr>
            <a:r>
              <a:rPr lang="en-US" sz="4555">
                <a:solidFill>
                  <a:srgbClr val="000000"/>
                </a:solidFill>
                <a:latin typeface="Source Sans Pro"/>
              </a:rPr>
              <a:t>What's one thing that you saw or heard from our last session that has stuck with you? </a:t>
            </a:r>
          </a:p>
          <a:p>
            <a:pPr algn="ctr">
              <a:lnSpc>
                <a:spcPts val="2044"/>
              </a:lnSpc>
            </a:pPr>
            <a:endParaRPr lang="en-US" sz="4555">
              <a:solidFill>
                <a:srgbClr val="000000"/>
              </a:solidFill>
              <a:latin typeface="Source Sans Pro"/>
            </a:endParaRPr>
          </a:p>
          <a:p>
            <a:pPr algn="ctr">
              <a:lnSpc>
                <a:spcPts val="6377"/>
              </a:lnSpc>
            </a:pPr>
            <a:r>
              <a:rPr lang="en-US" sz="4555">
                <a:solidFill>
                  <a:srgbClr val="000000"/>
                </a:solidFill>
                <a:latin typeface="Source Sans Pro"/>
              </a:rPr>
              <a:t>What was the best part of the past week for you?</a:t>
            </a:r>
          </a:p>
          <a:p>
            <a:pPr algn="ctr">
              <a:lnSpc>
                <a:spcPts val="2044"/>
              </a:lnSpc>
            </a:pPr>
            <a:endParaRPr lang="en-US" sz="4555">
              <a:solidFill>
                <a:srgbClr val="000000"/>
              </a:solidFill>
              <a:latin typeface="Source Sans Pro"/>
            </a:endParaRPr>
          </a:p>
          <a:p>
            <a:pPr algn="ctr">
              <a:lnSpc>
                <a:spcPts val="6377"/>
              </a:lnSpc>
            </a:pPr>
            <a:r>
              <a:rPr lang="en-US" sz="4555">
                <a:solidFill>
                  <a:srgbClr val="000000"/>
                </a:solidFill>
                <a:latin typeface="Source Sans Pro"/>
              </a:rPr>
              <a:t>What’s one thing you hope to get achieve from today’s session?</a:t>
            </a:r>
          </a:p>
          <a:p>
            <a:pPr algn="ctr">
              <a:lnSpc>
                <a:spcPts val="6377"/>
              </a:lnSpc>
            </a:pPr>
            <a:endParaRPr lang="en-US" sz="4555">
              <a:solidFill>
                <a:srgbClr val="000000"/>
              </a:solidFill>
              <a:latin typeface="Source Sans Pro"/>
            </a:endParaRPr>
          </a:p>
          <a:p>
            <a:pPr algn="ctr">
              <a:lnSpc>
                <a:spcPts val="2044"/>
              </a:lnSpc>
            </a:pPr>
            <a:endParaRPr lang="en-US" sz="4555">
              <a:solidFill>
                <a:srgbClr val="000000"/>
              </a:solidFill>
              <a:latin typeface="Source Sans Pro"/>
            </a:endParaRPr>
          </a:p>
          <a:p>
            <a:pPr algn="ctr">
              <a:lnSpc>
                <a:spcPts val="6377"/>
              </a:lnSpc>
            </a:pPr>
            <a:endParaRPr lang="en-US" sz="4555">
              <a:solidFill>
                <a:srgbClr val="000000"/>
              </a:solidFill>
              <a:latin typeface="Source Sans Pro"/>
            </a:endParaRPr>
          </a:p>
          <a:p>
            <a:pPr algn="ctr">
              <a:lnSpc>
                <a:spcPts val="6377"/>
              </a:lnSpc>
            </a:pPr>
            <a:endParaRPr lang="en-US" sz="4555">
              <a:solidFill>
                <a:srgbClr val="000000"/>
              </a:solidFill>
              <a:latin typeface="Source Sans Pro"/>
            </a:endParaRPr>
          </a:p>
        </p:txBody>
      </p:sp>
      <p:sp>
        <p:nvSpPr>
          <p:cNvPr id="10" name="Freeform 10"/>
          <p:cNvSpPr/>
          <p:nvPr/>
        </p:nvSpPr>
        <p:spPr>
          <a:xfrm>
            <a:off x="15643732" y="8679270"/>
            <a:ext cx="2167194" cy="1158059"/>
          </a:xfrm>
          <a:custGeom>
            <a:avLst/>
            <a:gdLst/>
            <a:ahLst/>
            <a:cxnLst/>
            <a:rect l="l" t="t" r="r" b="b"/>
            <a:pathLst>
              <a:path w="2167194" h="1158059">
                <a:moveTo>
                  <a:pt x="0" y="0"/>
                </a:moveTo>
                <a:lnTo>
                  <a:pt x="2167194" y="0"/>
                </a:lnTo>
                <a:lnTo>
                  <a:pt x="2167194" y="1158060"/>
                </a:lnTo>
                <a:lnTo>
                  <a:pt x="0" y="1158060"/>
                </a:lnTo>
                <a:lnTo>
                  <a:pt x="0" y="0"/>
                </a:lnTo>
                <a:close/>
              </a:path>
            </a:pathLst>
          </a:custGeom>
          <a:blipFill>
            <a:blip r:embed="rId3"/>
            <a:stretch>
              <a:fillRect/>
            </a:stretch>
          </a:blipFill>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5013424" y="8456062"/>
            <a:ext cx="2245876" cy="1198736"/>
          </a:xfrm>
          <a:custGeom>
            <a:avLst/>
            <a:gdLst/>
            <a:ahLst/>
            <a:cxnLst/>
            <a:rect l="l" t="t" r="r" b="b"/>
            <a:pathLst>
              <a:path w="2245876" h="1198736">
                <a:moveTo>
                  <a:pt x="0" y="0"/>
                </a:moveTo>
                <a:lnTo>
                  <a:pt x="2245876" y="0"/>
                </a:lnTo>
                <a:lnTo>
                  <a:pt x="2245876" y="1198737"/>
                </a:lnTo>
                <a:lnTo>
                  <a:pt x="0" y="1198737"/>
                </a:lnTo>
                <a:lnTo>
                  <a:pt x="0" y="0"/>
                </a:lnTo>
                <a:close/>
              </a:path>
            </a:pathLst>
          </a:custGeom>
          <a:blipFill>
            <a:blip r:embed="rId2"/>
            <a:stretch>
              <a:fillRect/>
            </a:stretch>
          </a:blipFill>
        </p:spPr>
        <p:txBody>
          <a:bodyPr/>
          <a:lstStyle/>
          <a:p>
            <a:endParaRPr lang="en-GB"/>
          </a:p>
        </p:txBody>
      </p:sp>
      <p:grpSp>
        <p:nvGrpSpPr>
          <p:cNvPr id="3" name="Group 3"/>
          <p:cNvGrpSpPr/>
          <p:nvPr/>
        </p:nvGrpSpPr>
        <p:grpSpPr>
          <a:xfrm rot="-608548">
            <a:off x="17325413" y="-893244"/>
            <a:ext cx="6349279" cy="11472600"/>
            <a:chOff x="0" y="0"/>
            <a:chExt cx="1672238" cy="3021590"/>
          </a:xfrm>
        </p:grpSpPr>
        <p:sp>
          <p:nvSpPr>
            <p:cNvPr id="4" name="Freeform 4"/>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FFFFF"/>
            </a:solidFill>
          </p:spPr>
          <p:txBody>
            <a:bodyPr/>
            <a:lstStyle/>
            <a:p>
              <a:endParaRPr lang="en-GB"/>
            </a:p>
          </p:txBody>
        </p:sp>
        <p:sp>
          <p:nvSpPr>
            <p:cNvPr id="5" name="TextBox 5"/>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24435">
            <a:off x="2553610" y="3957013"/>
            <a:ext cx="13180780" cy="1743512"/>
          </a:xfrm>
          <a:prstGeom prst="rect">
            <a:avLst/>
          </a:prstGeom>
        </p:spPr>
        <p:txBody>
          <a:bodyPr lIns="0" tIns="0" rIns="0" bIns="0" rtlCol="0" anchor="t">
            <a:spAutoFit/>
          </a:bodyPr>
          <a:lstStyle/>
          <a:p>
            <a:pPr algn="ctr">
              <a:lnSpc>
                <a:spcPts val="11494"/>
              </a:lnSpc>
            </a:pPr>
            <a:r>
              <a:rPr lang="en-US" sz="11269">
                <a:solidFill>
                  <a:srgbClr val="FFFFFF"/>
                </a:solidFill>
                <a:latin typeface="Platform"/>
              </a:rPr>
              <a:t>Weekly Programme</a:t>
            </a:r>
          </a:p>
        </p:txBody>
      </p:sp>
      <p:grpSp>
        <p:nvGrpSpPr>
          <p:cNvPr id="7" name="Group 7"/>
          <p:cNvGrpSpPr/>
          <p:nvPr/>
        </p:nvGrpSpPr>
        <p:grpSpPr>
          <a:xfrm rot="-608548">
            <a:off x="-5358379" y="30302"/>
            <a:ext cx="6349279" cy="11472600"/>
            <a:chOff x="0" y="0"/>
            <a:chExt cx="1672238" cy="3021590"/>
          </a:xfrm>
        </p:grpSpPr>
        <p:sp>
          <p:nvSpPr>
            <p:cNvPr id="8" name="Freeform 8"/>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9" name="TextBox 9"/>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txBody>
            <a:bodyPr/>
            <a:lstStyle/>
            <a:p>
              <a:endParaRPr lang="en-GB"/>
            </a:p>
          </p:txBody>
        </p:sp>
        <p:sp>
          <p:nvSpPr>
            <p:cNvPr id="4" name="TextBox 4"/>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3344214" y="3370700"/>
            <a:ext cx="11608103" cy="2631254"/>
          </a:xfrm>
          <a:prstGeom prst="rect">
            <a:avLst/>
          </a:prstGeom>
        </p:spPr>
        <p:txBody>
          <a:bodyPr lIns="0" tIns="0" rIns="0" bIns="0" rtlCol="0" anchor="t">
            <a:spAutoFit/>
          </a:bodyPr>
          <a:lstStyle/>
          <a:p>
            <a:pPr algn="ctr">
              <a:lnSpc>
                <a:spcPts val="9455"/>
              </a:lnSpc>
            </a:pPr>
            <a:r>
              <a:rPr lang="en-US" sz="9269">
                <a:solidFill>
                  <a:srgbClr val="000000"/>
                </a:solidFill>
                <a:latin typeface="Platform"/>
              </a:rPr>
              <a:t>Week 1 - Violence in Scotland</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8" name="TextBox 8"/>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5740557" y="8679270"/>
            <a:ext cx="2167194" cy="1158059"/>
          </a:xfrm>
          <a:custGeom>
            <a:avLst/>
            <a:gdLst/>
            <a:ahLst/>
            <a:cxnLst/>
            <a:rect l="l" t="t" r="r" b="b"/>
            <a:pathLst>
              <a:path w="2167194" h="1158059">
                <a:moveTo>
                  <a:pt x="0" y="0"/>
                </a:moveTo>
                <a:lnTo>
                  <a:pt x="2167194" y="0"/>
                </a:lnTo>
                <a:lnTo>
                  <a:pt x="2167194" y="1158060"/>
                </a:lnTo>
                <a:lnTo>
                  <a:pt x="0" y="1158060"/>
                </a:lnTo>
                <a:lnTo>
                  <a:pt x="0" y="0"/>
                </a:lnTo>
                <a:close/>
              </a:path>
            </a:pathLst>
          </a:custGeom>
          <a:blipFill>
            <a:blip r:embed="rId3"/>
            <a:stretch>
              <a:fillRect/>
            </a:stretch>
          </a:blipFill>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txBody>
            <a:bodyPr/>
            <a:lstStyle/>
            <a:p>
              <a:endParaRPr lang="en-GB"/>
            </a:p>
          </p:txBody>
        </p:sp>
        <p:sp>
          <p:nvSpPr>
            <p:cNvPr id="4" name="TextBox 4"/>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08548">
            <a:off x="-5358379" y="30302"/>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txBody>
            <a:bodyPr/>
            <a:lstStyle/>
            <a:p>
              <a:endParaRPr lang="en-GB"/>
            </a:p>
          </p:txBody>
        </p:sp>
        <p:sp>
          <p:nvSpPr>
            <p:cNvPr id="7" name="TextBox 7"/>
            <p:cNvSpPr txBox="1"/>
            <p:nvPr/>
          </p:nvSpPr>
          <p:spPr>
            <a:xfrm>
              <a:off x="0" y="-38100"/>
              <a:ext cx="1672238" cy="305969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5714031" y="8679270"/>
            <a:ext cx="2167194" cy="1158059"/>
          </a:xfrm>
          <a:custGeom>
            <a:avLst/>
            <a:gdLst/>
            <a:ahLst/>
            <a:cxnLst/>
            <a:rect l="l" t="t" r="r" b="b"/>
            <a:pathLst>
              <a:path w="2167194" h="1158059">
                <a:moveTo>
                  <a:pt x="0" y="0"/>
                </a:moveTo>
                <a:lnTo>
                  <a:pt x="2167194" y="0"/>
                </a:lnTo>
                <a:lnTo>
                  <a:pt x="2167194" y="1158060"/>
                </a:lnTo>
                <a:lnTo>
                  <a:pt x="0" y="1158060"/>
                </a:lnTo>
                <a:lnTo>
                  <a:pt x="0" y="0"/>
                </a:lnTo>
                <a:close/>
              </a:path>
            </a:pathLst>
          </a:custGeom>
          <a:blipFill>
            <a:blip r:embed="rId3"/>
            <a:stretch>
              <a:fillRect/>
            </a:stretch>
          </a:blipFill>
        </p:spPr>
        <p:txBody>
          <a:bodyPr/>
          <a:lstStyle/>
          <a:p>
            <a:endParaRPr lang="en-GB"/>
          </a:p>
        </p:txBody>
      </p:sp>
      <p:sp>
        <p:nvSpPr>
          <p:cNvPr id="9" name="Freeform 9"/>
          <p:cNvSpPr/>
          <p:nvPr/>
        </p:nvSpPr>
        <p:spPr>
          <a:xfrm>
            <a:off x="1951432" y="955494"/>
            <a:ext cx="13762599" cy="8302806"/>
          </a:xfrm>
          <a:custGeom>
            <a:avLst/>
            <a:gdLst/>
            <a:ahLst/>
            <a:cxnLst/>
            <a:rect l="l" t="t" r="r" b="b"/>
            <a:pathLst>
              <a:path w="13762599" h="8302806">
                <a:moveTo>
                  <a:pt x="0" y="0"/>
                </a:moveTo>
                <a:lnTo>
                  <a:pt x="13762599" y="0"/>
                </a:lnTo>
                <a:lnTo>
                  <a:pt x="13762599" y="8302806"/>
                </a:lnTo>
                <a:lnTo>
                  <a:pt x="0" y="8302806"/>
                </a:lnTo>
                <a:lnTo>
                  <a:pt x="0" y="0"/>
                </a:lnTo>
                <a:close/>
              </a:path>
            </a:pathLst>
          </a:custGeom>
          <a:blipFill>
            <a:blip r:embed="rId4"/>
            <a:stretch>
              <a:fillRect/>
            </a:stretch>
          </a:blipFill>
        </p:spPr>
        <p:txBody>
          <a:bodyPr/>
          <a:lstStyle/>
          <a:p>
            <a:endParaRPr lang="en-GB"/>
          </a:p>
        </p:txBody>
      </p:sp>
      <p:sp>
        <p:nvSpPr>
          <p:cNvPr id="10" name="Freeform 10"/>
          <p:cNvSpPr/>
          <p:nvPr/>
        </p:nvSpPr>
        <p:spPr>
          <a:xfrm>
            <a:off x="4465168" y="1869034"/>
            <a:ext cx="9357664" cy="6548932"/>
          </a:xfrm>
          <a:custGeom>
            <a:avLst/>
            <a:gdLst/>
            <a:ahLst/>
            <a:cxnLst/>
            <a:rect l="l" t="t" r="r" b="b"/>
            <a:pathLst>
              <a:path w="9357664" h="6548932">
                <a:moveTo>
                  <a:pt x="0" y="0"/>
                </a:moveTo>
                <a:lnTo>
                  <a:pt x="9357664" y="0"/>
                </a:lnTo>
                <a:lnTo>
                  <a:pt x="9357664" y="6548932"/>
                </a:lnTo>
                <a:lnTo>
                  <a:pt x="0" y="6548932"/>
                </a:lnTo>
                <a:lnTo>
                  <a:pt x="0" y="0"/>
                </a:lnTo>
                <a:close/>
              </a:path>
            </a:pathLst>
          </a:custGeom>
          <a:blipFill>
            <a:blip r:embed="rId5"/>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2764</Words>
  <Application>Microsoft Office PowerPoint</Application>
  <PresentationFormat>Custom</PresentationFormat>
  <Paragraphs>293</Paragraphs>
  <Slides>38</Slides>
  <Notes>34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Muli Extra-Light</vt:lpstr>
      <vt:lpstr>aktiv-grotesk</vt:lpstr>
      <vt:lpstr>AktivGrotesk-Regular</vt:lpstr>
      <vt:lpstr>Source Sans Pro</vt:lpstr>
      <vt:lpstr>Calibri</vt:lpstr>
      <vt:lpstr>Source Sans Pro Bold</vt:lpstr>
      <vt:lpstr>Platform</vt:lpstr>
      <vt:lpstr>YouTube Sans</vt:lpstr>
      <vt:lpstr>Arial</vt:lpstr>
      <vt:lpstr>AktivGrotesk-Medium</vt:lpstr>
      <vt:lpstr>Muli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Programme</dc:title>
  <cp:lastModifiedBy>Nadine Daly</cp:lastModifiedBy>
  <cp:revision>2</cp:revision>
  <dcterms:created xsi:type="dcterms:W3CDTF">2006-08-16T00:00:00Z</dcterms:created>
  <dcterms:modified xsi:type="dcterms:W3CDTF">2024-01-10T14:53:22Z</dcterms:modified>
  <dc:identifier>DAFvhXqddwk</dc:identifier>
</cp:coreProperties>
</file>