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8288000" cy="10287000"/>
  <p:notesSz cx="6858000" cy="9144000"/>
  <p:embeddedFontLst>
    <p:embeddedFont>
      <p:font typeface="Archivo Black" panose="020B0604020202020204" charset="0"/>
      <p:regular r:id="rId55"/>
    </p:embeddedFont>
    <p:embeddedFont>
      <p:font typeface="Arimo Bold" panose="020B0604020202020204" charset="0"/>
      <p:regular r:id="rId56"/>
    </p:embeddedFont>
    <p:embeddedFont>
      <p:font typeface="Canva Sans Bold" panose="020B0604020202020204" charset="0"/>
      <p:regular r:id="rId57"/>
    </p:embeddedFont>
    <p:embeddedFont>
      <p:font typeface="Galano Grotesque Semi-Bold" panose="020B0604020202020204" charset="0"/>
      <p:regular r:id="rId58"/>
    </p:embeddedFont>
    <p:embeddedFont>
      <p:font typeface="Open Sauce" panose="020B0604020202020204" charset="0"/>
      <p:regular r:id="rId59"/>
    </p:embeddedFont>
    <p:embeddedFont>
      <p:font typeface="Open Sauce Bold" panose="020B0604020202020204" charset="0"/>
      <p:regular r:id="rId60"/>
    </p:embeddedFont>
    <p:embeddedFont>
      <p:font typeface="TT Rounds Condensed Bold" panose="020B060402020202020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9663B-69C6-4FBE-AC58-9926FF6573FB}"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8994A-15B1-4590-9FC5-89D299AAC416}" type="slidenum">
              <a:rPr lang="en-US" smtClean="0"/>
              <a:t>‹#›</a:t>
            </a:fld>
            <a:endParaRPr lang="en-US"/>
          </a:p>
        </p:txBody>
      </p:sp>
    </p:spTree>
    <p:extLst>
      <p:ext uri="{BB962C8B-B14F-4D97-AF65-F5344CB8AC3E}">
        <p14:creationId xmlns:p14="http://schemas.microsoft.com/office/powerpoint/2010/main" val="283630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enable content to play the video or access it on </a:t>
            </a:r>
            <a:r>
              <a:rPr lang="en-GB"/>
              <a:t>YouTube: https://youtu.be/Uk3gS0Ya0pY?feature=shared</a:t>
            </a:r>
            <a:endParaRPr lang="en-US" dirty="0"/>
          </a:p>
        </p:txBody>
      </p:sp>
      <p:sp>
        <p:nvSpPr>
          <p:cNvPr id="4" name="Slide Number Placeholder 3"/>
          <p:cNvSpPr>
            <a:spLocks noGrp="1"/>
          </p:cNvSpPr>
          <p:nvPr>
            <p:ph type="sldNum" sz="quarter" idx="5"/>
          </p:nvPr>
        </p:nvSpPr>
        <p:spPr/>
        <p:txBody>
          <a:bodyPr/>
          <a:lstStyle/>
          <a:p>
            <a:fld id="{E188994A-15B1-4590-9FC5-89D299AAC416}" type="slidenum">
              <a:rPr lang="en-US" smtClean="0"/>
              <a:t>29</a:t>
            </a:fld>
            <a:endParaRPr lang="en-US"/>
          </a:p>
        </p:txBody>
      </p:sp>
    </p:spTree>
    <p:extLst>
      <p:ext uri="{BB962C8B-B14F-4D97-AF65-F5344CB8AC3E}">
        <p14:creationId xmlns:p14="http://schemas.microsoft.com/office/powerpoint/2010/main" val="51647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tiktok.com/@tedtoks/video/7225292301864635694?is_from_webapp=1&amp;sender_device=pc&amp;web_id=7384885350600017441" TargetMode="Externa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watch?v=Uk3gS0Ya0pY" TargetMode="Externa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jpeg"/><Relationship Id="rId7"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7.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88B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4997" cy="10413997"/>
            <a:chOff x="0" y="0"/>
            <a:chExt cx="1841500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B46CFE"/>
            </a:solidFill>
          </p:spPr>
          <p:txBody>
            <a:bodyPr/>
            <a:lstStyle/>
            <a:p>
              <a:endParaRPr lang="en-US"/>
            </a:p>
          </p:txBody>
        </p:sp>
        <p:sp>
          <p:nvSpPr>
            <p:cNvPr id="4" name="Freeform 4"/>
            <p:cNvSpPr/>
            <p:nvPr/>
          </p:nvSpPr>
          <p:spPr>
            <a:xfrm>
              <a:off x="63500" y="63500"/>
              <a:ext cx="18288000" cy="1728470"/>
            </a:xfrm>
            <a:custGeom>
              <a:avLst/>
              <a:gdLst/>
              <a:ahLst/>
              <a:cxnLst/>
              <a:rect l="l" t="t" r="r" b="b"/>
              <a:pathLst>
                <a:path w="18288000" h="1728470">
                  <a:moveTo>
                    <a:pt x="0" y="0"/>
                  </a:moveTo>
                  <a:lnTo>
                    <a:pt x="0" y="1728470"/>
                  </a:lnTo>
                  <a:lnTo>
                    <a:pt x="18288000" y="1728470"/>
                  </a:lnTo>
                  <a:lnTo>
                    <a:pt x="18288000" y="0"/>
                  </a:lnTo>
                  <a:close/>
                </a:path>
              </a:pathLst>
            </a:custGeom>
            <a:solidFill>
              <a:srgbClr val="FBF04D"/>
            </a:solidFill>
          </p:spPr>
          <p:txBody>
            <a:bodyPr/>
            <a:lstStyle/>
            <a:p>
              <a:endParaRPr lang="en-US"/>
            </a:p>
          </p:txBody>
        </p:sp>
      </p:grpSp>
      <p:sp>
        <p:nvSpPr>
          <p:cNvPr id="5" name="Freeform 5"/>
          <p:cNvSpPr/>
          <p:nvPr/>
        </p:nvSpPr>
        <p:spPr>
          <a:xfrm>
            <a:off x="11817925" y="397316"/>
            <a:ext cx="5172075" cy="9248775"/>
          </a:xfrm>
          <a:custGeom>
            <a:avLst/>
            <a:gdLst/>
            <a:ahLst/>
            <a:cxnLst/>
            <a:rect l="l" t="t" r="r" b="b"/>
            <a:pathLst>
              <a:path w="5172075" h="9248775">
                <a:moveTo>
                  <a:pt x="0" y="0"/>
                </a:moveTo>
                <a:lnTo>
                  <a:pt x="5172075" y="0"/>
                </a:lnTo>
                <a:lnTo>
                  <a:pt x="5172075" y="9248775"/>
                </a:lnTo>
                <a:lnTo>
                  <a:pt x="0" y="9248775"/>
                </a:lnTo>
                <a:lnTo>
                  <a:pt x="0" y="0"/>
                </a:lnTo>
                <a:close/>
              </a:path>
            </a:pathLst>
          </a:custGeom>
          <a:blipFill>
            <a:blip r:embed="rId2"/>
            <a:stretch>
              <a:fillRect l="-8157" r="-8232"/>
            </a:stretch>
          </a:blipFill>
        </p:spPr>
        <p:txBody>
          <a:bodyPr/>
          <a:lstStyle/>
          <a:p>
            <a:endParaRPr lang="en-US"/>
          </a:p>
        </p:txBody>
      </p:sp>
      <p:sp>
        <p:nvSpPr>
          <p:cNvPr id="6" name="Freeform 6"/>
          <p:cNvSpPr/>
          <p:nvPr/>
        </p:nvSpPr>
        <p:spPr>
          <a:xfrm>
            <a:off x="1028700" y="8879957"/>
            <a:ext cx="1428750" cy="647700"/>
          </a:xfrm>
          <a:custGeom>
            <a:avLst/>
            <a:gdLst/>
            <a:ahLst/>
            <a:cxnLst/>
            <a:rect l="l" t="t" r="r" b="b"/>
            <a:pathLst>
              <a:path w="1428750" h="647700">
                <a:moveTo>
                  <a:pt x="0" y="0"/>
                </a:moveTo>
                <a:lnTo>
                  <a:pt x="1428750" y="0"/>
                </a:lnTo>
                <a:lnTo>
                  <a:pt x="1428750" y="647700"/>
                </a:lnTo>
                <a:lnTo>
                  <a:pt x="0" y="647700"/>
                </a:lnTo>
                <a:lnTo>
                  <a:pt x="0" y="0"/>
                </a:lnTo>
                <a:close/>
              </a:path>
            </a:pathLst>
          </a:custGeom>
          <a:blipFill>
            <a:blip r:embed="rId3"/>
            <a:stretch>
              <a:fillRect/>
            </a:stretch>
          </a:blipFill>
        </p:spPr>
        <p:txBody>
          <a:bodyPr/>
          <a:lstStyle/>
          <a:p>
            <a:endParaRPr lang="en-US"/>
          </a:p>
        </p:txBody>
      </p:sp>
      <p:sp>
        <p:nvSpPr>
          <p:cNvPr id="7" name="Freeform 7"/>
          <p:cNvSpPr/>
          <p:nvPr/>
        </p:nvSpPr>
        <p:spPr>
          <a:xfrm>
            <a:off x="4813240" y="8788098"/>
            <a:ext cx="942975" cy="942975"/>
          </a:xfrm>
          <a:custGeom>
            <a:avLst/>
            <a:gdLst/>
            <a:ahLst/>
            <a:cxnLst/>
            <a:rect l="l" t="t" r="r" b="b"/>
            <a:pathLst>
              <a:path w="942975" h="942975">
                <a:moveTo>
                  <a:pt x="0" y="0"/>
                </a:moveTo>
                <a:lnTo>
                  <a:pt x="942975" y="0"/>
                </a:lnTo>
                <a:lnTo>
                  <a:pt x="942975" y="942975"/>
                </a:lnTo>
                <a:lnTo>
                  <a:pt x="0" y="942975"/>
                </a:lnTo>
                <a:lnTo>
                  <a:pt x="0" y="0"/>
                </a:lnTo>
                <a:close/>
              </a:path>
            </a:pathLst>
          </a:custGeom>
          <a:blipFill>
            <a:blip r:embed="rId4"/>
            <a:stretch>
              <a:fillRect/>
            </a:stretch>
          </a:blipFill>
        </p:spPr>
        <p:txBody>
          <a:bodyPr/>
          <a:lstStyle/>
          <a:p>
            <a:endParaRPr lang="en-US"/>
          </a:p>
        </p:txBody>
      </p:sp>
      <p:sp>
        <p:nvSpPr>
          <p:cNvPr id="8" name="Freeform 8"/>
          <p:cNvSpPr/>
          <p:nvPr/>
        </p:nvSpPr>
        <p:spPr>
          <a:xfrm>
            <a:off x="2762402" y="8991619"/>
            <a:ext cx="1895475" cy="533400"/>
          </a:xfrm>
          <a:custGeom>
            <a:avLst/>
            <a:gdLst/>
            <a:ahLst/>
            <a:cxnLst/>
            <a:rect l="l" t="t" r="r" b="b"/>
            <a:pathLst>
              <a:path w="1895475" h="533400">
                <a:moveTo>
                  <a:pt x="0" y="0"/>
                </a:moveTo>
                <a:lnTo>
                  <a:pt x="1895475" y="0"/>
                </a:lnTo>
                <a:lnTo>
                  <a:pt x="1895475" y="533400"/>
                </a:lnTo>
                <a:lnTo>
                  <a:pt x="0" y="533400"/>
                </a:lnTo>
                <a:lnTo>
                  <a:pt x="0" y="0"/>
                </a:lnTo>
                <a:close/>
              </a:path>
            </a:pathLst>
          </a:custGeom>
          <a:blipFill>
            <a:blip r:embed="rId5"/>
            <a:stretch>
              <a:fillRect/>
            </a:stretch>
          </a:blipFill>
        </p:spPr>
        <p:txBody>
          <a:bodyPr/>
          <a:lstStyle/>
          <a:p>
            <a:endParaRPr lang="en-US"/>
          </a:p>
        </p:txBody>
      </p:sp>
      <p:sp>
        <p:nvSpPr>
          <p:cNvPr id="9" name="Freeform 9"/>
          <p:cNvSpPr/>
          <p:nvPr/>
        </p:nvSpPr>
        <p:spPr>
          <a:xfrm>
            <a:off x="7669330" y="8430701"/>
            <a:ext cx="2981325" cy="1657350"/>
          </a:xfrm>
          <a:custGeom>
            <a:avLst/>
            <a:gdLst/>
            <a:ahLst/>
            <a:cxnLst/>
            <a:rect l="l" t="t" r="r" b="b"/>
            <a:pathLst>
              <a:path w="2981325" h="1657350">
                <a:moveTo>
                  <a:pt x="0" y="0"/>
                </a:moveTo>
                <a:lnTo>
                  <a:pt x="2981325" y="0"/>
                </a:lnTo>
                <a:lnTo>
                  <a:pt x="2981325" y="1657350"/>
                </a:lnTo>
                <a:lnTo>
                  <a:pt x="0" y="1657350"/>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6742338" y="8955338"/>
            <a:ext cx="793480" cy="203921"/>
          </a:xfrm>
          <a:prstGeom prst="rect">
            <a:avLst/>
          </a:prstGeom>
        </p:spPr>
        <p:txBody>
          <a:bodyPr lIns="0" tIns="0" rIns="0" bIns="0" rtlCol="0" anchor="t">
            <a:spAutoFit/>
          </a:bodyPr>
          <a:lstStyle/>
          <a:p>
            <a:pPr algn="l">
              <a:lnSpc>
                <a:spcPts val="1642"/>
              </a:lnSpc>
            </a:pPr>
            <a:r>
              <a:rPr lang="en-US" sz="1173" b="1">
                <a:solidFill>
                  <a:srgbClr val="FFFFFF"/>
                </a:solidFill>
                <a:latin typeface="Canva Sans Bold"/>
                <a:ea typeface="Canva Sans Bold"/>
                <a:cs typeface="Canva Sans Bold"/>
                <a:sym typeface="Canva Sans Bold"/>
              </a:rPr>
              <a:t>Funded By</a:t>
            </a:r>
          </a:p>
        </p:txBody>
      </p:sp>
      <p:sp>
        <p:nvSpPr>
          <p:cNvPr id="11" name="TextBox 11"/>
          <p:cNvSpPr txBox="1"/>
          <p:nvPr/>
        </p:nvSpPr>
        <p:spPr>
          <a:xfrm>
            <a:off x="285254" y="3471216"/>
            <a:ext cx="11542195" cy="2950222"/>
          </a:xfrm>
          <a:prstGeom prst="rect">
            <a:avLst/>
          </a:prstGeom>
        </p:spPr>
        <p:txBody>
          <a:bodyPr lIns="0" tIns="0" rIns="0" bIns="0" rtlCol="0" anchor="t">
            <a:spAutoFit/>
          </a:bodyPr>
          <a:lstStyle/>
          <a:p>
            <a:pPr algn="ctr">
              <a:lnSpc>
                <a:spcPts val="14138"/>
              </a:lnSpc>
            </a:pPr>
            <a:r>
              <a:rPr lang="en-US" sz="10099" b="1">
                <a:solidFill>
                  <a:srgbClr val="FBF04D"/>
                </a:solidFill>
                <a:latin typeface="Galano Grotesque Semi-Bold"/>
                <a:ea typeface="Galano Grotesque Semi-Bold"/>
                <a:cs typeface="Galano Grotesque Semi-Bold"/>
                <a:sym typeface="Galano Grotesque Semi-Bold"/>
              </a:rPr>
              <a:t>SOCIAL MEDIA</a:t>
            </a:r>
          </a:p>
          <a:p>
            <a:pPr algn="ctr">
              <a:lnSpc>
                <a:spcPts val="9239"/>
              </a:lnSpc>
            </a:pPr>
            <a:r>
              <a:rPr lang="en-US" sz="6599" b="1">
                <a:solidFill>
                  <a:srgbClr val="FBF04D"/>
                </a:solidFill>
                <a:latin typeface="Galano Grotesque Semi-Bold"/>
                <a:ea typeface="Galano Grotesque Semi-Bold"/>
                <a:cs typeface="Galano Grotesque Semi-Bold"/>
                <a:sym typeface="Galano Grotesque Semi-Bold"/>
              </a:rPr>
              <a:t>PEER EDUCATION MODULE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Freeform 4"/>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990600" y="2236508"/>
            <a:ext cx="9289375"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Social Media Diet</a:t>
            </a:r>
          </a:p>
        </p:txBody>
      </p:sp>
      <p:sp>
        <p:nvSpPr>
          <p:cNvPr id="6" name="TextBox 6"/>
          <p:cNvSpPr txBox="1"/>
          <p:nvPr/>
        </p:nvSpPr>
        <p:spPr>
          <a:xfrm>
            <a:off x="1028700" y="3706132"/>
            <a:ext cx="15371776" cy="4234967"/>
          </a:xfrm>
          <a:prstGeom prst="rect">
            <a:avLst/>
          </a:prstGeom>
        </p:spPr>
        <p:txBody>
          <a:bodyPr lIns="0" tIns="0" rIns="0" bIns="0" rtlCol="0" anchor="t">
            <a:spAutoFit/>
          </a:bodyPr>
          <a:lstStyle/>
          <a:p>
            <a:pPr algn="l">
              <a:lnSpc>
                <a:spcPts val="5698"/>
              </a:lnSpc>
            </a:pPr>
            <a:r>
              <a:rPr lang="en-US" sz="3600" b="1">
                <a:solidFill>
                  <a:srgbClr val="000000"/>
                </a:solidFill>
                <a:latin typeface="Open Sauce Bold"/>
                <a:ea typeface="Open Sauce Bold"/>
                <a:cs typeface="Open Sauce Bold"/>
                <a:sym typeface="Open Sauce Bold"/>
              </a:rPr>
              <a:t>Fruits and Vegetables:</a:t>
            </a:r>
            <a:r>
              <a:rPr lang="en-US" sz="3600">
                <a:solidFill>
                  <a:srgbClr val="000000"/>
                </a:solidFill>
                <a:latin typeface="Open Sauce"/>
                <a:ea typeface="Open Sauce"/>
                <a:cs typeface="Open Sauce"/>
                <a:sym typeface="Open Sauce"/>
              </a:rPr>
              <a:t> Educational and inspirational content</a:t>
            </a:r>
          </a:p>
          <a:p>
            <a:pPr algn="l">
              <a:lnSpc>
                <a:spcPts val="5698"/>
              </a:lnSpc>
            </a:pPr>
            <a:r>
              <a:rPr lang="en-US" sz="3600" b="1">
                <a:solidFill>
                  <a:srgbClr val="000000"/>
                </a:solidFill>
                <a:latin typeface="Open Sauce Bold"/>
                <a:ea typeface="Open Sauce Bold"/>
                <a:cs typeface="Open Sauce Bold"/>
                <a:sym typeface="Open Sauce Bold"/>
              </a:rPr>
              <a:t>Carbohydrates:</a:t>
            </a:r>
            <a:r>
              <a:rPr lang="en-US" sz="3600">
                <a:solidFill>
                  <a:srgbClr val="000000"/>
                </a:solidFill>
                <a:latin typeface="Open Sauce"/>
                <a:ea typeface="Open Sauce"/>
                <a:cs typeface="Open Sauce"/>
                <a:sym typeface="Open Sauce"/>
              </a:rPr>
              <a:t> Meaningful interactions and relationships</a:t>
            </a:r>
          </a:p>
          <a:p>
            <a:pPr algn="l">
              <a:lnSpc>
                <a:spcPts val="5698"/>
              </a:lnSpc>
            </a:pPr>
            <a:r>
              <a:rPr lang="en-US" sz="3600" b="1">
                <a:solidFill>
                  <a:srgbClr val="000000"/>
                </a:solidFill>
                <a:latin typeface="Open Sauce Bold"/>
                <a:ea typeface="Open Sauce Bold"/>
                <a:cs typeface="Open Sauce Bold"/>
                <a:sym typeface="Open Sauce Bold"/>
              </a:rPr>
              <a:t>Proteins: </a:t>
            </a:r>
            <a:r>
              <a:rPr lang="en-US" sz="3600">
                <a:solidFill>
                  <a:srgbClr val="000000"/>
                </a:solidFill>
                <a:latin typeface="Open Sauce"/>
                <a:ea typeface="Open Sauce"/>
                <a:cs typeface="Open Sauce"/>
                <a:sym typeface="Open Sauce"/>
              </a:rPr>
              <a:t>Entertainment and hobbies</a:t>
            </a:r>
          </a:p>
          <a:p>
            <a:pPr algn="l">
              <a:lnSpc>
                <a:spcPts val="5698"/>
              </a:lnSpc>
            </a:pPr>
            <a:r>
              <a:rPr lang="en-US" sz="3600" b="1">
                <a:solidFill>
                  <a:srgbClr val="000000"/>
                </a:solidFill>
                <a:latin typeface="Open Sauce Bold"/>
                <a:ea typeface="Open Sauce Bold"/>
                <a:cs typeface="Open Sauce Bold"/>
                <a:sym typeface="Open Sauce Bold"/>
              </a:rPr>
              <a:t>Dairy and Alternatives:</a:t>
            </a:r>
            <a:r>
              <a:rPr lang="en-US" sz="3600">
                <a:solidFill>
                  <a:srgbClr val="000000"/>
                </a:solidFill>
                <a:latin typeface="Open Sauce"/>
                <a:ea typeface="Open Sauce"/>
                <a:cs typeface="Open Sauce"/>
                <a:sym typeface="Open Sauce"/>
              </a:rPr>
              <a:t> Self-care and mindfulness content</a:t>
            </a:r>
          </a:p>
          <a:p>
            <a:pPr algn="l">
              <a:lnSpc>
                <a:spcPts val="5698"/>
              </a:lnSpc>
            </a:pPr>
            <a:r>
              <a:rPr lang="en-US" sz="3600" b="1">
                <a:solidFill>
                  <a:srgbClr val="000000"/>
                </a:solidFill>
                <a:latin typeface="Open Sauce Bold"/>
                <a:ea typeface="Open Sauce Bold"/>
                <a:cs typeface="Open Sauce Bold"/>
                <a:sym typeface="Open Sauce Bold"/>
              </a:rPr>
              <a:t>Oil and Spreads: </a:t>
            </a:r>
            <a:r>
              <a:rPr lang="en-US" sz="3600">
                <a:solidFill>
                  <a:srgbClr val="000000"/>
                </a:solidFill>
                <a:latin typeface="Open Sauce"/>
                <a:ea typeface="Open Sauce"/>
                <a:cs typeface="Open Sauce"/>
                <a:sym typeface="Open Sauce"/>
              </a:rPr>
              <a:t>Mindless scrolling and excessive consumption</a:t>
            </a:r>
          </a:p>
          <a:p>
            <a:pPr algn="l">
              <a:lnSpc>
                <a:spcPts val="5698"/>
              </a:lnSpc>
            </a:pPr>
            <a:endParaRPr lang="en-US" sz="3600">
              <a:solidFill>
                <a:srgbClr val="000000"/>
              </a:solidFill>
              <a:latin typeface="Open Sauce"/>
              <a:ea typeface="Open Sauce"/>
              <a:cs typeface="Open Sauce"/>
              <a:sym typeface="Open Sauce"/>
            </a:endParaRPr>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Freeform 4"/>
          <p:cNvSpPr/>
          <p:nvPr/>
        </p:nvSpPr>
        <p:spPr>
          <a:xfrm rot="839039">
            <a:off x="9485366" y="1483452"/>
            <a:ext cx="6177297" cy="8579579"/>
          </a:xfrm>
          <a:custGeom>
            <a:avLst/>
            <a:gdLst/>
            <a:ahLst/>
            <a:cxnLst/>
            <a:rect l="l" t="t" r="r" b="b"/>
            <a:pathLst>
              <a:path w="6177297" h="8579579">
                <a:moveTo>
                  <a:pt x="0" y="0"/>
                </a:moveTo>
                <a:lnTo>
                  <a:pt x="6177297" y="0"/>
                </a:lnTo>
                <a:lnTo>
                  <a:pt x="6177297" y="8579579"/>
                </a:lnTo>
                <a:lnTo>
                  <a:pt x="0" y="8579579"/>
                </a:lnTo>
                <a:lnTo>
                  <a:pt x="0" y="0"/>
                </a:lnTo>
                <a:close/>
              </a:path>
            </a:pathLst>
          </a:custGeom>
          <a:blipFill>
            <a:blip r:embed="rId2"/>
            <a:stretch>
              <a:fillRect/>
            </a:stretch>
          </a:blipFill>
        </p:spPr>
        <p:txBody>
          <a:bodyPr/>
          <a:lstStyle/>
          <a:p>
            <a:endParaRPr lang="en-US"/>
          </a:p>
        </p:txBody>
      </p:sp>
      <p:sp>
        <p:nvSpPr>
          <p:cNvPr id="5" name="Freeform 5"/>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559354" y="3677289"/>
            <a:ext cx="10142144" cy="3408672"/>
          </a:xfrm>
          <a:prstGeom prst="rect">
            <a:avLst/>
          </a:prstGeom>
        </p:spPr>
        <p:txBody>
          <a:bodyPr lIns="0" tIns="0" rIns="0" bIns="0" rtlCol="0" anchor="t">
            <a:spAutoFit/>
          </a:bodyPr>
          <a:lstStyle/>
          <a:p>
            <a:pPr algn="l">
              <a:lnSpc>
                <a:spcPts val="12769"/>
              </a:lnSpc>
            </a:pPr>
            <a:r>
              <a:rPr lang="en-US" sz="14882">
                <a:solidFill>
                  <a:srgbClr val="5C50FF"/>
                </a:solidFill>
                <a:latin typeface="Archivo Black"/>
                <a:ea typeface="Archivo Black"/>
                <a:cs typeface="Archivo Black"/>
                <a:sym typeface="Archivo Black"/>
              </a:rPr>
              <a:t>Example</a:t>
            </a:r>
          </a:p>
          <a:p>
            <a:pPr algn="l">
              <a:lnSpc>
                <a:spcPts val="12769"/>
              </a:lnSpc>
            </a:pPr>
            <a:r>
              <a:rPr lang="en-US" sz="14882">
                <a:solidFill>
                  <a:srgbClr val="5C50FF"/>
                </a:solidFill>
                <a:latin typeface="Archivo Black"/>
                <a:ea typeface="Archivo Black"/>
                <a:cs typeface="Archivo Black"/>
                <a:sym typeface="Archivo Black"/>
              </a:rPr>
              <a:t>Plate</a:t>
            </a:r>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Freeform 4"/>
          <p:cNvSpPr/>
          <p:nvPr/>
        </p:nvSpPr>
        <p:spPr>
          <a:xfrm>
            <a:off x="9288149" y="1791929"/>
            <a:ext cx="8376142" cy="7653699"/>
          </a:xfrm>
          <a:custGeom>
            <a:avLst/>
            <a:gdLst/>
            <a:ahLst/>
            <a:cxnLst/>
            <a:rect l="l" t="t" r="r" b="b"/>
            <a:pathLst>
              <a:path w="8376142" h="7653699">
                <a:moveTo>
                  <a:pt x="0" y="0"/>
                </a:moveTo>
                <a:lnTo>
                  <a:pt x="8376142" y="0"/>
                </a:lnTo>
                <a:lnTo>
                  <a:pt x="8376142" y="7653699"/>
                </a:lnTo>
                <a:lnTo>
                  <a:pt x="0" y="7653699"/>
                </a:lnTo>
                <a:lnTo>
                  <a:pt x="0" y="0"/>
                </a:lnTo>
                <a:close/>
              </a:path>
            </a:pathLst>
          </a:custGeom>
          <a:blipFill>
            <a:blip r:embed="rId2"/>
            <a:stretch>
              <a:fillRect/>
            </a:stretch>
          </a:blipFill>
        </p:spPr>
        <p:txBody>
          <a:bodyPr/>
          <a:lstStyle/>
          <a:p>
            <a:endParaRPr lang="en-US"/>
          </a:p>
        </p:txBody>
      </p:sp>
      <p:sp>
        <p:nvSpPr>
          <p:cNvPr id="5" name="Freeform 5"/>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377106" y="2152678"/>
            <a:ext cx="10142144" cy="3466100"/>
          </a:xfrm>
          <a:prstGeom prst="rect">
            <a:avLst/>
          </a:prstGeom>
        </p:spPr>
        <p:txBody>
          <a:bodyPr lIns="0" tIns="0" rIns="0" bIns="0" rtlCol="0" anchor="t">
            <a:spAutoFit/>
          </a:bodyPr>
          <a:lstStyle/>
          <a:p>
            <a:pPr algn="l">
              <a:lnSpc>
                <a:spcPts val="8823"/>
              </a:lnSpc>
            </a:pPr>
            <a:r>
              <a:rPr lang="en-US" sz="10284">
                <a:solidFill>
                  <a:srgbClr val="5C50FF"/>
                </a:solidFill>
                <a:latin typeface="Archivo Black"/>
                <a:ea typeface="Archivo Black"/>
                <a:cs typeface="Archivo Black"/>
                <a:sym typeface="Archivo Black"/>
              </a:rPr>
              <a:t>A Healthy Social Media Plate</a:t>
            </a:r>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028700" y="2867659"/>
            <a:ext cx="10142144" cy="502792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Moral Choices Online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Freeform 4"/>
          <p:cNvSpPr/>
          <p:nvPr/>
        </p:nvSpPr>
        <p:spPr>
          <a:xfrm rot="572003">
            <a:off x="11476494" y="1859513"/>
            <a:ext cx="5564270" cy="7850821"/>
          </a:xfrm>
          <a:custGeom>
            <a:avLst/>
            <a:gdLst/>
            <a:ahLst/>
            <a:cxnLst/>
            <a:rect l="l" t="t" r="r" b="b"/>
            <a:pathLst>
              <a:path w="5564270" h="7850821">
                <a:moveTo>
                  <a:pt x="0" y="0"/>
                </a:moveTo>
                <a:lnTo>
                  <a:pt x="5564269" y="0"/>
                </a:lnTo>
                <a:lnTo>
                  <a:pt x="5564269" y="7850821"/>
                </a:lnTo>
                <a:lnTo>
                  <a:pt x="0" y="7850821"/>
                </a:lnTo>
                <a:lnTo>
                  <a:pt x="0" y="0"/>
                </a:lnTo>
                <a:close/>
              </a:path>
            </a:pathLst>
          </a:custGeom>
          <a:blipFill>
            <a:blip r:embed="rId2"/>
            <a:stretch>
              <a:fillRect/>
            </a:stretch>
          </a:blipFill>
        </p:spPr>
        <p:txBody>
          <a:bodyPr/>
          <a:lstStyle/>
          <a:p>
            <a:endParaRPr lang="en-US"/>
          </a:p>
        </p:txBody>
      </p:sp>
      <p:sp>
        <p:nvSpPr>
          <p:cNvPr id="5" name="Freeform 5"/>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1686912" y="3373113"/>
            <a:ext cx="15694950" cy="4329406"/>
          </a:xfrm>
          <a:prstGeom prst="rect">
            <a:avLst/>
          </a:prstGeom>
        </p:spPr>
        <p:txBody>
          <a:bodyPr lIns="0" tIns="0" rIns="0" bIns="0" rtlCol="0" anchor="t">
            <a:spAutoFit/>
          </a:bodyPr>
          <a:lstStyle/>
          <a:p>
            <a:pPr algn="ctr">
              <a:lnSpc>
                <a:spcPts val="6965"/>
              </a:lnSpc>
            </a:pPr>
            <a:r>
              <a:rPr lang="en-US" sz="4399">
                <a:solidFill>
                  <a:srgbClr val="000000"/>
                </a:solidFill>
                <a:latin typeface="Open Sauce"/>
                <a:ea typeface="Open Sauce"/>
                <a:cs typeface="Open Sauce"/>
                <a:sym typeface="Open Sauce"/>
              </a:rPr>
              <a:t> Rank the activities in order of seriousness </a:t>
            </a:r>
          </a:p>
          <a:p>
            <a:pPr algn="ctr">
              <a:lnSpc>
                <a:spcPts val="6965"/>
              </a:lnSpc>
            </a:pPr>
            <a:r>
              <a:rPr lang="en-US" sz="4399">
                <a:solidFill>
                  <a:srgbClr val="000000"/>
                </a:solidFill>
                <a:latin typeface="Open Sauce"/>
                <a:ea typeface="Open Sauce"/>
                <a:cs typeface="Open Sauce"/>
                <a:sym typeface="Open Sauce"/>
              </a:rPr>
              <a:t>with</a:t>
            </a:r>
          </a:p>
          <a:p>
            <a:pPr algn="ctr">
              <a:lnSpc>
                <a:spcPts val="6965"/>
              </a:lnSpc>
            </a:pPr>
            <a:r>
              <a:rPr lang="en-US" sz="4399">
                <a:solidFill>
                  <a:srgbClr val="000000"/>
                </a:solidFill>
                <a:latin typeface="Open Sauce"/>
                <a:ea typeface="Open Sauce"/>
                <a:cs typeface="Open Sauce"/>
                <a:sym typeface="Open Sauce"/>
              </a:rPr>
              <a:t>1 being the </a:t>
            </a:r>
            <a:r>
              <a:rPr lang="en-US" sz="4399" b="1">
                <a:solidFill>
                  <a:srgbClr val="000000"/>
                </a:solidFill>
                <a:latin typeface="Open Sauce Bold"/>
                <a:ea typeface="Open Sauce Bold"/>
                <a:cs typeface="Open Sauce Bold"/>
                <a:sym typeface="Open Sauce Bold"/>
              </a:rPr>
              <a:t>most </a:t>
            </a:r>
            <a:r>
              <a:rPr lang="en-US" sz="4399">
                <a:solidFill>
                  <a:srgbClr val="000000"/>
                </a:solidFill>
                <a:latin typeface="Open Sauce"/>
                <a:ea typeface="Open Sauce"/>
                <a:cs typeface="Open Sauce"/>
                <a:sym typeface="Open Sauce"/>
              </a:rPr>
              <a:t>wrong</a:t>
            </a:r>
          </a:p>
          <a:p>
            <a:pPr algn="ctr">
              <a:lnSpc>
                <a:spcPts val="6965"/>
              </a:lnSpc>
            </a:pPr>
            <a:r>
              <a:rPr lang="en-US" sz="4399" b="1">
                <a:solidFill>
                  <a:srgbClr val="000000"/>
                </a:solidFill>
                <a:latin typeface="Open Sauce Bold"/>
                <a:ea typeface="Open Sauce Bold"/>
                <a:cs typeface="Open Sauce Bold"/>
                <a:sym typeface="Open Sauce Bold"/>
              </a:rPr>
              <a:t> </a:t>
            </a:r>
            <a:r>
              <a:rPr lang="en-US" sz="4399">
                <a:solidFill>
                  <a:srgbClr val="000000"/>
                </a:solidFill>
                <a:latin typeface="Open Sauce"/>
                <a:ea typeface="Open Sauce"/>
                <a:cs typeface="Open Sauce"/>
                <a:sym typeface="Open Sauce"/>
              </a:rPr>
              <a:t>and </a:t>
            </a:r>
          </a:p>
          <a:p>
            <a:pPr algn="ctr">
              <a:lnSpc>
                <a:spcPts val="6965"/>
              </a:lnSpc>
            </a:pPr>
            <a:r>
              <a:rPr lang="en-US" sz="4399">
                <a:solidFill>
                  <a:srgbClr val="000000"/>
                </a:solidFill>
                <a:latin typeface="Open Sauce"/>
                <a:ea typeface="Open Sauce"/>
                <a:cs typeface="Open Sauce"/>
                <a:sym typeface="Open Sauce"/>
              </a:rPr>
              <a:t>10 being the </a:t>
            </a:r>
            <a:r>
              <a:rPr lang="en-US" sz="4399" b="1">
                <a:solidFill>
                  <a:srgbClr val="000000"/>
                </a:solidFill>
                <a:latin typeface="Open Sauce Bold"/>
                <a:ea typeface="Open Sauce Bold"/>
                <a:cs typeface="Open Sauce Bold"/>
                <a:sym typeface="Open Sauce Bold"/>
              </a:rPr>
              <a:t>least </a:t>
            </a:r>
            <a:r>
              <a:rPr lang="en-US" sz="4399">
                <a:solidFill>
                  <a:srgbClr val="000000"/>
                </a:solidFill>
                <a:latin typeface="Open Sauce"/>
                <a:ea typeface="Open Sauce"/>
                <a:cs typeface="Open Sauce"/>
                <a:sym typeface="Open Sauce"/>
              </a:rPr>
              <a:t>wrong</a:t>
            </a:r>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028700" y="2058039"/>
            <a:ext cx="10142144" cy="664717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The Online Ripple Effect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4073380"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Online Ripple Effect </a:t>
            </a:r>
          </a:p>
        </p:txBody>
      </p:sp>
      <p:sp>
        <p:nvSpPr>
          <p:cNvPr id="5" name="Freeform 5" descr="A bowl of water with rocks and text  Description automatically generated"/>
          <p:cNvSpPr/>
          <p:nvPr/>
        </p:nvSpPr>
        <p:spPr>
          <a:xfrm>
            <a:off x="990600" y="2592059"/>
            <a:ext cx="6182846" cy="6853569"/>
          </a:xfrm>
          <a:custGeom>
            <a:avLst/>
            <a:gdLst/>
            <a:ahLst/>
            <a:cxnLst/>
            <a:rect l="l" t="t" r="r" b="b"/>
            <a:pathLst>
              <a:path w="6182846" h="6853569">
                <a:moveTo>
                  <a:pt x="0" y="0"/>
                </a:moveTo>
                <a:lnTo>
                  <a:pt x="6182846" y="0"/>
                </a:lnTo>
                <a:lnTo>
                  <a:pt x="6182846" y="6853569"/>
                </a:lnTo>
                <a:lnTo>
                  <a:pt x="0" y="6853569"/>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606410" y="3781376"/>
            <a:ext cx="8156987" cy="1377467"/>
          </a:xfrm>
          <a:prstGeom prst="rect">
            <a:avLst/>
          </a:prstGeom>
        </p:spPr>
        <p:txBody>
          <a:bodyPr lIns="0" tIns="0" rIns="0" bIns="0" rtlCol="0" anchor="t">
            <a:spAutoFit/>
          </a:bodyPr>
          <a:lstStyle/>
          <a:p>
            <a:pPr marL="0" lvl="0" indent="0" algn="l">
              <a:lnSpc>
                <a:spcPts val="5698"/>
              </a:lnSpc>
              <a:spcBef>
                <a:spcPct val="0"/>
              </a:spcBef>
            </a:pPr>
            <a:r>
              <a:rPr lang="en-US" sz="3600" u="none" strike="noStrike">
                <a:solidFill>
                  <a:srgbClr val="000000"/>
                </a:solidFill>
                <a:latin typeface="Open Sauce"/>
                <a:ea typeface="Open Sauce"/>
                <a:cs typeface="Open Sauce"/>
                <a:sym typeface="Open Sauce"/>
              </a:rPr>
              <a:t>Actions, no matter how small, can have a wider impact.</a:t>
            </a:r>
          </a:p>
        </p:txBody>
      </p:sp>
      <p:sp>
        <p:nvSpPr>
          <p:cNvPr id="7" name="TextBox 7"/>
          <p:cNvSpPr txBox="1"/>
          <p:nvPr/>
        </p:nvSpPr>
        <p:spPr>
          <a:xfrm>
            <a:off x="8606410" y="5895019"/>
            <a:ext cx="8156987" cy="2091842"/>
          </a:xfrm>
          <a:prstGeom prst="rect">
            <a:avLst/>
          </a:prstGeom>
        </p:spPr>
        <p:txBody>
          <a:bodyPr lIns="0" tIns="0" rIns="0" bIns="0" rtlCol="0" anchor="t">
            <a:spAutoFit/>
          </a:bodyPr>
          <a:lstStyle/>
          <a:p>
            <a:pPr marL="0" lvl="0" indent="0" algn="l">
              <a:lnSpc>
                <a:spcPts val="5698"/>
              </a:lnSpc>
              <a:spcBef>
                <a:spcPct val="0"/>
              </a:spcBef>
            </a:pPr>
            <a:r>
              <a:rPr lang="en-US" sz="3600" u="none" strike="noStrike">
                <a:solidFill>
                  <a:srgbClr val="000000"/>
                </a:solidFill>
                <a:latin typeface="Open Sauce"/>
                <a:ea typeface="Open Sauce"/>
                <a:cs typeface="Open Sauce"/>
                <a:sym typeface="Open Sauce"/>
              </a:rPr>
              <a:t>With harmful behaviours online, it isn’t just the victim's life that is impacted. </a:t>
            </a:r>
          </a:p>
        </p:txBody>
      </p:sp>
      <p:sp>
        <p:nvSpPr>
          <p:cNvPr id="8" name="TextBox 8"/>
          <p:cNvSpPr txBox="1"/>
          <p:nvPr/>
        </p:nvSpPr>
        <p:spPr>
          <a:xfrm>
            <a:off x="8606410" y="8282136"/>
            <a:ext cx="8156987" cy="663092"/>
          </a:xfrm>
          <a:prstGeom prst="rect">
            <a:avLst/>
          </a:prstGeom>
        </p:spPr>
        <p:txBody>
          <a:bodyPr lIns="0" tIns="0" rIns="0" bIns="0" rtlCol="0" anchor="t">
            <a:spAutoFit/>
          </a:bodyPr>
          <a:lstStyle/>
          <a:p>
            <a:pPr marL="0" lvl="0" indent="0" algn="l">
              <a:lnSpc>
                <a:spcPts val="5698"/>
              </a:lnSpc>
              <a:spcBef>
                <a:spcPct val="0"/>
              </a:spcBef>
            </a:pPr>
            <a:r>
              <a:rPr lang="en-US" sz="3600" b="1" u="none" strike="noStrike">
                <a:solidFill>
                  <a:srgbClr val="000000"/>
                </a:solidFill>
                <a:latin typeface="Open Sauce Bold"/>
                <a:ea typeface="Open Sauce Bold"/>
                <a:cs typeface="Open Sauce Bold"/>
                <a:sym typeface="Open Sauce Bold"/>
              </a:rPr>
              <a:t>Who else?</a:t>
            </a:r>
          </a:p>
        </p:txBody>
      </p:sp>
      <p:sp>
        <p:nvSpPr>
          <p:cNvPr id="9" name="Freeform 9"/>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2547055"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Online Ripple Effect </a:t>
            </a:r>
          </a:p>
        </p:txBody>
      </p:sp>
      <p:sp>
        <p:nvSpPr>
          <p:cNvPr id="5" name="TextBox 5"/>
          <p:cNvSpPr txBox="1"/>
          <p:nvPr/>
        </p:nvSpPr>
        <p:spPr>
          <a:xfrm>
            <a:off x="1028700" y="3706132"/>
            <a:ext cx="15371776" cy="4949342"/>
          </a:xfrm>
          <a:prstGeom prst="rect">
            <a:avLst/>
          </a:prstGeom>
        </p:spPr>
        <p:txBody>
          <a:bodyPr lIns="0" tIns="0" rIns="0" bIns="0" rtlCol="0" anchor="t">
            <a:spAutoFit/>
          </a:bodyPr>
          <a:lstStyle/>
          <a:p>
            <a:pPr algn="l">
              <a:lnSpc>
                <a:spcPts val="5698"/>
              </a:lnSpc>
            </a:pPr>
            <a:r>
              <a:rPr lang="en-US" sz="3600">
                <a:solidFill>
                  <a:srgbClr val="000000"/>
                </a:solidFill>
                <a:latin typeface="Open Sauce"/>
                <a:ea typeface="Open Sauce"/>
                <a:cs typeface="Open Sauce"/>
                <a:sym typeface="Open Sauce"/>
              </a:rPr>
              <a:t>Discuss the following questions using your scenario:</a:t>
            </a:r>
          </a:p>
          <a:p>
            <a:pPr marL="777240" lvl="1" indent="-388620" algn="l">
              <a:lnSpc>
                <a:spcPts val="5698"/>
              </a:lnSpc>
              <a:buFont typeface="Arial"/>
              <a:buChar char="•"/>
            </a:pPr>
            <a:r>
              <a:rPr lang="en-US" sz="3600">
                <a:solidFill>
                  <a:srgbClr val="000000"/>
                </a:solidFill>
                <a:latin typeface="Open Sauce"/>
                <a:ea typeface="Open Sauce"/>
                <a:cs typeface="Open Sauce"/>
                <a:sym typeface="Open Sauce"/>
              </a:rPr>
              <a:t>What immediate effect does this action have on the victim?</a:t>
            </a:r>
          </a:p>
          <a:p>
            <a:pPr marL="777240" lvl="1" indent="-388620" algn="l">
              <a:lnSpc>
                <a:spcPts val="5698"/>
              </a:lnSpc>
              <a:buFont typeface="Arial"/>
              <a:buChar char="•"/>
            </a:pPr>
            <a:r>
              <a:rPr lang="en-US" sz="3600">
                <a:solidFill>
                  <a:srgbClr val="000000"/>
                </a:solidFill>
                <a:latin typeface="Open Sauce"/>
                <a:ea typeface="Open Sauce"/>
                <a:cs typeface="Open Sauce"/>
                <a:sym typeface="Open Sauce"/>
              </a:rPr>
              <a:t>What are the possible ripple effects on the victim’s friends, family and school?</a:t>
            </a:r>
          </a:p>
          <a:p>
            <a:pPr marL="777240" lvl="1" indent="-388620" algn="l">
              <a:lnSpc>
                <a:spcPts val="5698"/>
              </a:lnSpc>
              <a:buFont typeface="Arial"/>
              <a:buChar char="•"/>
            </a:pPr>
            <a:r>
              <a:rPr lang="en-US" sz="3600">
                <a:solidFill>
                  <a:srgbClr val="000000"/>
                </a:solidFill>
                <a:latin typeface="Open Sauce"/>
                <a:ea typeface="Open Sauce"/>
                <a:cs typeface="Open Sauce"/>
                <a:sym typeface="Open Sauce"/>
              </a:rPr>
              <a:t>How could the situation have been handled differently to avoid harm.</a:t>
            </a:r>
          </a:p>
          <a:p>
            <a:pPr algn="l">
              <a:lnSpc>
                <a:spcPts val="5698"/>
              </a:lnSpc>
            </a:pPr>
            <a:endParaRPr lang="en-US" sz="3600">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2547055"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Online Ripple Effect </a:t>
            </a:r>
          </a:p>
        </p:txBody>
      </p:sp>
      <p:sp>
        <p:nvSpPr>
          <p:cNvPr id="5" name="TextBox 5"/>
          <p:cNvSpPr txBox="1"/>
          <p:nvPr/>
        </p:nvSpPr>
        <p:spPr>
          <a:xfrm>
            <a:off x="1028700" y="4677720"/>
            <a:ext cx="15371776" cy="2806217"/>
          </a:xfrm>
          <a:prstGeom prst="rect">
            <a:avLst/>
          </a:prstGeom>
        </p:spPr>
        <p:txBody>
          <a:bodyPr lIns="0" tIns="0" rIns="0" bIns="0" rtlCol="0" anchor="t">
            <a:spAutoFit/>
          </a:bodyPr>
          <a:lstStyle/>
          <a:p>
            <a:pPr algn="l">
              <a:lnSpc>
                <a:spcPts val="5698"/>
              </a:lnSpc>
            </a:pPr>
            <a:r>
              <a:rPr lang="en-US" sz="3600">
                <a:solidFill>
                  <a:srgbClr val="000000"/>
                </a:solidFill>
                <a:latin typeface="Open Sauce"/>
                <a:ea typeface="Open Sauce"/>
                <a:cs typeface="Open Sauce"/>
                <a:sym typeface="Open Sauce"/>
              </a:rPr>
              <a:t>In your groups complete the diagram to </a:t>
            </a:r>
          </a:p>
          <a:p>
            <a:pPr algn="l">
              <a:lnSpc>
                <a:spcPts val="5698"/>
              </a:lnSpc>
            </a:pPr>
            <a:r>
              <a:rPr lang="en-US" sz="3600">
                <a:solidFill>
                  <a:srgbClr val="000000"/>
                </a:solidFill>
                <a:latin typeface="Open Sauce"/>
                <a:ea typeface="Open Sauce"/>
                <a:cs typeface="Open Sauce"/>
                <a:sym typeface="Open Sauce"/>
              </a:rPr>
              <a:t>show who and how different people </a:t>
            </a:r>
          </a:p>
          <a:p>
            <a:pPr algn="l">
              <a:lnSpc>
                <a:spcPts val="5698"/>
              </a:lnSpc>
            </a:pPr>
            <a:r>
              <a:rPr lang="en-US" sz="3600">
                <a:solidFill>
                  <a:srgbClr val="000000"/>
                </a:solidFill>
                <a:latin typeface="Open Sauce"/>
                <a:ea typeface="Open Sauce"/>
                <a:cs typeface="Open Sauce"/>
                <a:sym typeface="Open Sauce"/>
              </a:rPr>
              <a:t>could be impacted by your </a:t>
            </a:r>
          </a:p>
          <a:p>
            <a:pPr algn="l">
              <a:lnSpc>
                <a:spcPts val="5698"/>
              </a:lnSpc>
            </a:pPr>
            <a:r>
              <a:rPr lang="en-US" sz="3600">
                <a:solidFill>
                  <a:srgbClr val="000000"/>
                </a:solidFill>
                <a:latin typeface="Open Sauce"/>
                <a:ea typeface="Open Sauce"/>
                <a:cs typeface="Open Sauce"/>
                <a:sym typeface="Open Sauce"/>
              </a:rPr>
              <a:t>scenario.</a:t>
            </a:r>
          </a:p>
        </p:txBody>
      </p:sp>
      <p:grpSp>
        <p:nvGrpSpPr>
          <p:cNvPr id="6" name="Group 6"/>
          <p:cNvGrpSpPr/>
          <p:nvPr/>
        </p:nvGrpSpPr>
        <p:grpSpPr>
          <a:xfrm>
            <a:off x="10559563" y="3489446"/>
            <a:ext cx="5956183" cy="5956183"/>
            <a:chOff x="0" y="0"/>
            <a:chExt cx="7941577" cy="7941577"/>
          </a:xfrm>
        </p:grpSpPr>
        <p:grpSp>
          <p:nvGrpSpPr>
            <p:cNvPr id="7" name="Group 7"/>
            <p:cNvGrpSpPr/>
            <p:nvPr/>
          </p:nvGrpSpPr>
          <p:grpSpPr>
            <a:xfrm>
              <a:off x="0" y="0"/>
              <a:ext cx="7941577" cy="7941577"/>
              <a:chOff x="0" y="0"/>
              <a:chExt cx="10941224" cy="10941224"/>
            </a:xfrm>
          </p:grpSpPr>
          <p:sp>
            <p:nvSpPr>
              <p:cNvPr id="8" name="Freeform 8"/>
              <p:cNvSpPr/>
              <p:nvPr/>
            </p:nvSpPr>
            <p:spPr>
              <a:xfrm>
                <a:off x="38100" y="38100"/>
                <a:ext cx="10864977" cy="10864977"/>
              </a:xfrm>
              <a:custGeom>
                <a:avLst/>
                <a:gdLst/>
                <a:ahLst/>
                <a:cxnLst/>
                <a:rect l="l" t="t" r="r" b="b"/>
                <a:pathLst>
                  <a:path w="10864977" h="10864977">
                    <a:moveTo>
                      <a:pt x="0" y="5432552"/>
                    </a:moveTo>
                    <a:cubicBezTo>
                      <a:pt x="0" y="2432177"/>
                      <a:pt x="2432177" y="0"/>
                      <a:pt x="5432552" y="0"/>
                    </a:cubicBezTo>
                    <a:cubicBezTo>
                      <a:pt x="8432927" y="0"/>
                      <a:pt x="10864977" y="2432177"/>
                      <a:pt x="10864977" y="5432552"/>
                    </a:cubicBezTo>
                    <a:cubicBezTo>
                      <a:pt x="10864977" y="8432927"/>
                      <a:pt x="8432800" y="10864977"/>
                      <a:pt x="5432552" y="10864977"/>
                    </a:cubicBezTo>
                    <a:cubicBezTo>
                      <a:pt x="2432304" y="10864977"/>
                      <a:pt x="0" y="8432800"/>
                      <a:pt x="0" y="5432552"/>
                    </a:cubicBezTo>
                    <a:close/>
                  </a:path>
                </a:pathLst>
              </a:custGeom>
              <a:solidFill>
                <a:srgbClr val="FFFFFF"/>
              </a:solidFill>
            </p:spPr>
            <p:txBody>
              <a:bodyPr/>
              <a:lstStyle/>
              <a:p>
                <a:endParaRPr lang="en-US"/>
              </a:p>
            </p:txBody>
          </p:sp>
          <p:sp>
            <p:nvSpPr>
              <p:cNvPr id="9" name="Freeform 9"/>
              <p:cNvSpPr/>
              <p:nvPr/>
            </p:nvSpPr>
            <p:spPr>
              <a:xfrm>
                <a:off x="0" y="0"/>
                <a:ext cx="10941304" cy="10941304"/>
              </a:xfrm>
              <a:custGeom>
                <a:avLst/>
                <a:gdLst/>
                <a:ahLst/>
                <a:cxnLst/>
                <a:rect l="l" t="t" r="r" b="b"/>
                <a:pathLst>
                  <a:path w="10941304" h="10941304">
                    <a:moveTo>
                      <a:pt x="0" y="5470652"/>
                    </a:moveTo>
                    <a:cubicBezTo>
                      <a:pt x="0" y="2449322"/>
                      <a:pt x="2449322" y="0"/>
                      <a:pt x="5470652" y="0"/>
                    </a:cubicBezTo>
                    <a:lnTo>
                      <a:pt x="5470652" y="38100"/>
                    </a:lnTo>
                    <a:lnTo>
                      <a:pt x="5470652" y="0"/>
                    </a:lnTo>
                    <a:cubicBezTo>
                      <a:pt x="8491982" y="0"/>
                      <a:pt x="10941304" y="2449322"/>
                      <a:pt x="10941304" y="5470652"/>
                    </a:cubicBezTo>
                    <a:lnTo>
                      <a:pt x="10903204" y="5470652"/>
                    </a:lnTo>
                    <a:lnTo>
                      <a:pt x="10941304" y="5470652"/>
                    </a:lnTo>
                    <a:cubicBezTo>
                      <a:pt x="10941304" y="8491982"/>
                      <a:pt x="8491982" y="10941304"/>
                      <a:pt x="5470652" y="10941304"/>
                    </a:cubicBezTo>
                    <a:lnTo>
                      <a:pt x="5470652" y="10903204"/>
                    </a:lnTo>
                    <a:lnTo>
                      <a:pt x="5470652" y="10941304"/>
                    </a:lnTo>
                    <a:cubicBezTo>
                      <a:pt x="2449322" y="10941177"/>
                      <a:pt x="0" y="8491982"/>
                      <a:pt x="0" y="5470652"/>
                    </a:cubicBezTo>
                    <a:lnTo>
                      <a:pt x="38100" y="5470652"/>
                    </a:lnTo>
                    <a:lnTo>
                      <a:pt x="76200" y="5470652"/>
                    </a:lnTo>
                    <a:lnTo>
                      <a:pt x="38100" y="5470652"/>
                    </a:lnTo>
                    <a:lnTo>
                      <a:pt x="0" y="5470652"/>
                    </a:lnTo>
                    <a:moveTo>
                      <a:pt x="76200" y="5470652"/>
                    </a:moveTo>
                    <a:cubicBezTo>
                      <a:pt x="76200" y="5491734"/>
                      <a:pt x="59182" y="5508752"/>
                      <a:pt x="38100" y="5508752"/>
                    </a:cubicBezTo>
                    <a:cubicBezTo>
                      <a:pt x="17018" y="5508752"/>
                      <a:pt x="0" y="5491734"/>
                      <a:pt x="0" y="5470652"/>
                    </a:cubicBezTo>
                    <a:cubicBezTo>
                      <a:pt x="0" y="5449570"/>
                      <a:pt x="17018" y="5432552"/>
                      <a:pt x="38100" y="5432552"/>
                    </a:cubicBezTo>
                    <a:cubicBezTo>
                      <a:pt x="59182" y="5432552"/>
                      <a:pt x="76200" y="5449570"/>
                      <a:pt x="76200" y="5470652"/>
                    </a:cubicBezTo>
                    <a:cubicBezTo>
                      <a:pt x="76200" y="8449818"/>
                      <a:pt x="2491359" y="10864977"/>
                      <a:pt x="5470652" y="10864977"/>
                    </a:cubicBezTo>
                    <a:cubicBezTo>
                      <a:pt x="8449945" y="10864977"/>
                      <a:pt x="10864977" y="8449818"/>
                      <a:pt x="10864977" y="5470652"/>
                    </a:cubicBezTo>
                    <a:cubicBezTo>
                      <a:pt x="10864977" y="2491486"/>
                      <a:pt x="8449818" y="76200"/>
                      <a:pt x="5470652" y="76200"/>
                    </a:cubicBezTo>
                    <a:lnTo>
                      <a:pt x="5470652" y="38100"/>
                    </a:lnTo>
                    <a:lnTo>
                      <a:pt x="5470652" y="76200"/>
                    </a:lnTo>
                    <a:cubicBezTo>
                      <a:pt x="2491359" y="76200"/>
                      <a:pt x="76200" y="2491359"/>
                      <a:pt x="76200" y="5470652"/>
                    </a:cubicBezTo>
                    <a:close/>
                  </a:path>
                </a:pathLst>
              </a:custGeom>
              <a:solidFill>
                <a:srgbClr val="000000"/>
              </a:solidFill>
            </p:spPr>
            <p:txBody>
              <a:bodyPr/>
              <a:lstStyle/>
              <a:p>
                <a:endParaRPr lang="en-US"/>
              </a:p>
            </p:txBody>
          </p:sp>
        </p:grpSp>
        <p:sp>
          <p:nvSpPr>
            <p:cNvPr id="10" name="TextBox 10"/>
            <p:cNvSpPr txBox="1"/>
            <p:nvPr/>
          </p:nvSpPr>
          <p:spPr>
            <a:xfrm>
              <a:off x="2672543" y="630973"/>
              <a:ext cx="2596490" cy="399191"/>
            </a:xfrm>
            <a:prstGeom prst="rect">
              <a:avLst/>
            </a:prstGeom>
          </p:spPr>
          <p:txBody>
            <a:bodyPr lIns="0" tIns="0" rIns="0" bIns="0" rtlCol="0" anchor="t">
              <a:spAutoFit/>
            </a:bodyPr>
            <a:lstStyle/>
            <a:p>
              <a:pPr algn="ctr">
                <a:lnSpc>
                  <a:spcPts val="2194"/>
                </a:lnSpc>
              </a:pPr>
              <a:r>
                <a:rPr lang="en-US" sz="2032" b="1" spc="19">
                  <a:solidFill>
                    <a:srgbClr val="FFFFFF"/>
                  </a:solidFill>
                  <a:latin typeface="TT Rounds Condensed Bold"/>
                  <a:ea typeface="TT Rounds Condensed Bold"/>
                  <a:cs typeface="TT Rounds Condensed Bold"/>
                  <a:sym typeface="TT Rounds Condensed Bold"/>
                </a:rPr>
                <a:t>Community</a:t>
              </a:r>
            </a:p>
          </p:txBody>
        </p:sp>
        <p:grpSp>
          <p:nvGrpSpPr>
            <p:cNvPr id="11" name="Group 11"/>
            <p:cNvGrpSpPr/>
            <p:nvPr/>
          </p:nvGrpSpPr>
          <p:grpSpPr>
            <a:xfrm>
              <a:off x="591469" y="1182940"/>
              <a:ext cx="6758636" cy="6758636"/>
              <a:chOff x="0" y="0"/>
              <a:chExt cx="9311469" cy="9311469"/>
            </a:xfrm>
          </p:grpSpPr>
          <p:sp>
            <p:nvSpPr>
              <p:cNvPr id="12" name="Freeform 12"/>
              <p:cNvSpPr/>
              <p:nvPr/>
            </p:nvSpPr>
            <p:spPr>
              <a:xfrm>
                <a:off x="38100" y="38100"/>
                <a:ext cx="9235313" cy="9235313"/>
              </a:xfrm>
              <a:custGeom>
                <a:avLst/>
                <a:gdLst/>
                <a:ahLst/>
                <a:cxnLst/>
                <a:rect l="l" t="t" r="r" b="b"/>
                <a:pathLst>
                  <a:path w="9235313" h="9235313">
                    <a:moveTo>
                      <a:pt x="0" y="4617593"/>
                    </a:moveTo>
                    <a:cubicBezTo>
                      <a:pt x="0" y="2067433"/>
                      <a:pt x="2067433" y="0"/>
                      <a:pt x="4617593" y="0"/>
                    </a:cubicBezTo>
                    <a:cubicBezTo>
                      <a:pt x="7167753" y="0"/>
                      <a:pt x="9235313" y="2067433"/>
                      <a:pt x="9235313" y="4617593"/>
                    </a:cubicBezTo>
                    <a:cubicBezTo>
                      <a:pt x="9235313" y="7167753"/>
                      <a:pt x="7167880" y="9235313"/>
                      <a:pt x="4617593" y="9235313"/>
                    </a:cubicBezTo>
                    <a:cubicBezTo>
                      <a:pt x="2067306" y="9235313"/>
                      <a:pt x="0" y="7167880"/>
                      <a:pt x="0" y="4617593"/>
                    </a:cubicBezTo>
                    <a:close/>
                  </a:path>
                </a:pathLst>
              </a:custGeom>
              <a:solidFill>
                <a:srgbClr val="FFFFFF"/>
              </a:solidFill>
            </p:spPr>
            <p:txBody>
              <a:bodyPr/>
              <a:lstStyle/>
              <a:p>
                <a:endParaRPr lang="en-US"/>
              </a:p>
            </p:txBody>
          </p:sp>
          <p:sp>
            <p:nvSpPr>
              <p:cNvPr id="13" name="Freeform 13"/>
              <p:cNvSpPr/>
              <p:nvPr/>
            </p:nvSpPr>
            <p:spPr>
              <a:xfrm>
                <a:off x="0" y="0"/>
                <a:ext cx="9311513" cy="9311513"/>
              </a:xfrm>
              <a:custGeom>
                <a:avLst/>
                <a:gdLst/>
                <a:ahLst/>
                <a:cxnLst/>
                <a:rect l="l" t="t" r="r" b="b"/>
                <a:pathLst>
                  <a:path w="9311513" h="9311513">
                    <a:moveTo>
                      <a:pt x="0" y="4655693"/>
                    </a:moveTo>
                    <a:cubicBezTo>
                      <a:pt x="0" y="2084451"/>
                      <a:pt x="2084451" y="0"/>
                      <a:pt x="4655693" y="0"/>
                    </a:cubicBezTo>
                    <a:lnTo>
                      <a:pt x="4655693" y="38100"/>
                    </a:lnTo>
                    <a:lnTo>
                      <a:pt x="4655693" y="0"/>
                    </a:lnTo>
                    <a:cubicBezTo>
                      <a:pt x="7227062" y="0"/>
                      <a:pt x="9311513" y="2084451"/>
                      <a:pt x="9311513" y="4655693"/>
                    </a:cubicBezTo>
                    <a:lnTo>
                      <a:pt x="9273413" y="4655693"/>
                    </a:lnTo>
                    <a:lnTo>
                      <a:pt x="9311513" y="4655693"/>
                    </a:lnTo>
                    <a:cubicBezTo>
                      <a:pt x="9311513" y="7226935"/>
                      <a:pt x="7227062" y="9311386"/>
                      <a:pt x="4655820" y="9311386"/>
                    </a:cubicBezTo>
                    <a:lnTo>
                      <a:pt x="4655820" y="9273286"/>
                    </a:lnTo>
                    <a:lnTo>
                      <a:pt x="4655820" y="9311386"/>
                    </a:lnTo>
                    <a:cubicBezTo>
                      <a:pt x="2084451" y="9311513"/>
                      <a:pt x="0" y="7227062"/>
                      <a:pt x="0" y="4655693"/>
                    </a:cubicBezTo>
                    <a:lnTo>
                      <a:pt x="38100" y="4655693"/>
                    </a:lnTo>
                    <a:lnTo>
                      <a:pt x="76200" y="4655693"/>
                    </a:lnTo>
                    <a:lnTo>
                      <a:pt x="38100" y="4655693"/>
                    </a:lnTo>
                    <a:lnTo>
                      <a:pt x="0" y="4655693"/>
                    </a:lnTo>
                    <a:moveTo>
                      <a:pt x="76200" y="4655693"/>
                    </a:moveTo>
                    <a:cubicBezTo>
                      <a:pt x="76200" y="4676775"/>
                      <a:pt x="59182" y="4693793"/>
                      <a:pt x="38100" y="4693793"/>
                    </a:cubicBezTo>
                    <a:cubicBezTo>
                      <a:pt x="17018" y="4693793"/>
                      <a:pt x="0" y="4676775"/>
                      <a:pt x="0" y="4655693"/>
                    </a:cubicBezTo>
                    <a:cubicBezTo>
                      <a:pt x="0" y="4634611"/>
                      <a:pt x="17018" y="4617593"/>
                      <a:pt x="38100" y="4617593"/>
                    </a:cubicBezTo>
                    <a:cubicBezTo>
                      <a:pt x="59182" y="4617593"/>
                      <a:pt x="76200" y="4634611"/>
                      <a:pt x="76200" y="4655693"/>
                    </a:cubicBezTo>
                    <a:cubicBezTo>
                      <a:pt x="76200" y="7184898"/>
                      <a:pt x="2126488" y="9235313"/>
                      <a:pt x="4655693" y="9235313"/>
                    </a:cubicBezTo>
                    <a:cubicBezTo>
                      <a:pt x="7184898" y="9235313"/>
                      <a:pt x="9235313" y="7184898"/>
                      <a:pt x="9235313" y="4655693"/>
                    </a:cubicBezTo>
                    <a:cubicBezTo>
                      <a:pt x="9235313" y="2126488"/>
                      <a:pt x="7184898" y="76200"/>
                      <a:pt x="4655693" y="76200"/>
                    </a:cubicBezTo>
                    <a:lnTo>
                      <a:pt x="4655693" y="38100"/>
                    </a:lnTo>
                    <a:lnTo>
                      <a:pt x="4655693" y="76200"/>
                    </a:lnTo>
                    <a:cubicBezTo>
                      <a:pt x="2126488" y="76200"/>
                      <a:pt x="76200" y="2126488"/>
                      <a:pt x="76200" y="4655693"/>
                    </a:cubicBezTo>
                    <a:close/>
                  </a:path>
                </a:pathLst>
              </a:custGeom>
              <a:solidFill>
                <a:srgbClr val="000000"/>
              </a:solidFill>
            </p:spPr>
            <p:txBody>
              <a:bodyPr/>
              <a:lstStyle/>
              <a:p>
                <a:endParaRPr lang="en-US"/>
              </a:p>
            </p:txBody>
          </p:sp>
        </p:grpSp>
        <p:sp>
          <p:nvSpPr>
            <p:cNvPr id="14" name="TextBox 14"/>
            <p:cNvSpPr txBox="1"/>
            <p:nvPr/>
          </p:nvSpPr>
          <p:spPr>
            <a:xfrm>
              <a:off x="2705813" y="1805041"/>
              <a:ext cx="2529949" cy="381447"/>
            </a:xfrm>
            <a:prstGeom prst="rect">
              <a:avLst/>
            </a:prstGeom>
          </p:spPr>
          <p:txBody>
            <a:bodyPr lIns="0" tIns="0" rIns="0" bIns="0" rtlCol="0" anchor="t">
              <a:spAutoFit/>
            </a:bodyPr>
            <a:lstStyle/>
            <a:p>
              <a:pPr algn="ctr">
                <a:lnSpc>
                  <a:spcPts val="2194"/>
                </a:lnSpc>
              </a:pPr>
              <a:r>
                <a:rPr lang="en-US" sz="2032" b="1" spc="19">
                  <a:solidFill>
                    <a:srgbClr val="FFFFFF"/>
                  </a:solidFill>
                  <a:latin typeface="TT Rounds Condensed Bold"/>
                  <a:ea typeface="TT Rounds Condensed Bold"/>
                  <a:cs typeface="TT Rounds Condensed Bold"/>
                  <a:sym typeface="TT Rounds Condensed Bold"/>
                </a:rPr>
                <a:t>Friends</a:t>
              </a:r>
            </a:p>
          </p:txBody>
        </p:sp>
        <p:grpSp>
          <p:nvGrpSpPr>
            <p:cNvPr id="15" name="Group 15"/>
            <p:cNvGrpSpPr/>
            <p:nvPr/>
          </p:nvGrpSpPr>
          <p:grpSpPr>
            <a:xfrm>
              <a:off x="1182940" y="2365880"/>
              <a:ext cx="5575696" cy="5575696"/>
              <a:chOff x="0" y="0"/>
              <a:chExt cx="7681716" cy="7681716"/>
            </a:xfrm>
          </p:grpSpPr>
          <p:sp>
            <p:nvSpPr>
              <p:cNvPr id="16" name="Freeform 16"/>
              <p:cNvSpPr/>
              <p:nvPr/>
            </p:nvSpPr>
            <p:spPr>
              <a:xfrm>
                <a:off x="38100" y="38100"/>
                <a:ext cx="7605522" cy="7605522"/>
              </a:xfrm>
              <a:custGeom>
                <a:avLst/>
                <a:gdLst/>
                <a:ahLst/>
                <a:cxnLst/>
                <a:rect l="l" t="t" r="r" b="b"/>
                <a:pathLst>
                  <a:path w="7605522" h="7605522">
                    <a:moveTo>
                      <a:pt x="0" y="3802761"/>
                    </a:moveTo>
                    <a:cubicBezTo>
                      <a:pt x="0" y="1702562"/>
                      <a:pt x="1702562" y="0"/>
                      <a:pt x="3802761" y="0"/>
                    </a:cubicBezTo>
                    <a:cubicBezTo>
                      <a:pt x="5902960" y="0"/>
                      <a:pt x="7605522" y="1702562"/>
                      <a:pt x="7605522" y="3802761"/>
                    </a:cubicBezTo>
                    <a:cubicBezTo>
                      <a:pt x="7605522" y="5902960"/>
                      <a:pt x="5902960" y="7605522"/>
                      <a:pt x="3802761" y="7605522"/>
                    </a:cubicBezTo>
                    <a:cubicBezTo>
                      <a:pt x="1702562" y="7605522"/>
                      <a:pt x="0" y="5902960"/>
                      <a:pt x="0" y="3802761"/>
                    </a:cubicBezTo>
                    <a:close/>
                  </a:path>
                </a:pathLst>
              </a:custGeom>
              <a:solidFill>
                <a:srgbClr val="FFFFFF"/>
              </a:solidFill>
            </p:spPr>
            <p:txBody>
              <a:bodyPr/>
              <a:lstStyle/>
              <a:p>
                <a:endParaRPr lang="en-US"/>
              </a:p>
            </p:txBody>
          </p:sp>
          <p:sp>
            <p:nvSpPr>
              <p:cNvPr id="17" name="Freeform 17"/>
              <p:cNvSpPr/>
              <p:nvPr/>
            </p:nvSpPr>
            <p:spPr>
              <a:xfrm>
                <a:off x="0" y="0"/>
                <a:ext cx="7681722" cy="7681722"/>
              </a:xfrm>
              <a:custGeom>
                <a:avLst/>
                <a:gdLst/>
                <a:ahLst/>
                <a:cxnLst/>
                <a:rect l="l" t="t" r="r" b="b"/>
                <a:pathLst>
                  <a:path w="7681722" h="7681722">
                    <a:moveTo>
                      <a:pt x="0" y="3840861"/>
                    </a:moveTo>
                    <a:cubicBezTo>
                      <a:pt x="0" y="1719580"/>
                      <a:pt x="1719580" y="0"/>
                      <a:pt x="3840861" y="0"/>
                    </a:cubicBezTo>
                    <a:lnTo>
                      <a:pt x="3840861" y="38100"/>
                    </a:lnTo>
                    <a:lnTo>
                      <a:pt x="3840861" y="0"/>
                    </a:lnTo>
                    <a:cubicBezTo>
                      <a:pt x="5962142" y="0"/>
                      <a:pt x="7681722" y="1719580"/>
                      <a:pt x="7681722" y="3840861"/>
                    </a:cubicBezTo>
                    <a:lnTo>
                      <a:pt x="7643622" y="3840861"/>
                    </a:lnTo>
                    <a:lnTo>
                      <a:pt x="7681722" y="3840861"/>
                    </a:lnTo>
                    <a:cubicBezTo>
                      <a:pt x="7681722" y="5962142"/>
                      <a:pt x="5962142" y="7681722"/>
                      <a:pt x="3840861" y="7681722"/>
                    </a:cubicBezTo>
                    <a:lnTo>
                      <a:pt x="3840861" y="7643622"/>
                    </a:lnTo>
                    <a:lnTo>
                      <a:pt x="3840861" y="7681722"/>
                    </a:lnTo>
                    <a:cubicBezTo>
                      <a:pt x="1719580" y="7681722"/>
                      <a:pt x="0" y="5962142"/>
                      <a:pt x="0" y="3840861"/>
                    </a:cubicBezTo>
                    <a:lnTo>
                      <a:pt x="38100" y="3840861"/>
                    </a:lnTo>
                    <a:lnTo>
                      <a:pt x="76200" y="3840861"/>
                    </a:lnTo>
                    <a:lnTo>
                      <a:pt x="38100" y="3840861"/>
                    </a:lnTo>
                    <a:lnTo>
                      <a:pt x="0" y="3840861"/>
                    </a:lnTo>
                    <a:moveTo>
                      <a:pt x="76200" y="3840861"/>
                    </a:moveTo>
                    <a:cubicBezTo>
                      <a:pt x="76200" y="3861943"/>
                      <a:pt x="59182" y="3878961"/>
                      <a:pt x="38100" y="3878961"/>
                    </a:cubicBezTo>
                    <a:cubicBezTo>
                      <a:pt x="17018" y="3878961"/>
                      <a:pt x="0" y="3861943"/>
                      <a:pt x="0" y="3840861"/>
                    </a:cubicBezTo>
                    <a:cubicBezTo>
                      <a:pt x="0" y="3819779"/>
                      <a:pt x="17018" y="3802761"/>
                      <a:pt x="38100" y="3802761"/>
                    </a:cubicBezTo>
                    <a:cubicBezTo>
                      <a:pt x="59182" y="3802761"/>
                      <a:pt x="76200" y="3819779"/>
                      <a:pt x="76200" y="3840861"/>
                    </a:cubicBezTo>
                    <a:cubicBezTo>
                      <a:pt x="76200" y="5919978"/>
                      <a:pt x="1761744" y="7605522"/>
                      <a:pt x="3840861" y="7605522"/>
                    </a:cubicBezTo>
                    <a:cubicBezTo>
                      <a:pt x="5919978" y="7605522"/>
                      <a:pt x="7605522" y="5919978"/>
                      <a:pt x="7605522" y="3840861"/>
                    </a:cubicBezTo>
                    <a:cubicBezTo>
                      <a:pt x="7605522" y="1761744"/>
                      <a:pt x="5919978" y="76200"/>
                      <a:pt x="3840861" y="76200"/>
                    </a:cubicBezTo>
                    <a:lnTo>
                      <a:pt x="3840861" y="38100"/>
                    </a:lnTo>
                    <a:lnTo>
                      <a:pt x="3840861" y="76200"/>
                    </a:lnTo>
                    <a:cubicBezTo>
                      <a:pt x="1761744" y="76200"/>
                      <a:pt x="76200" y="1761744"/>
                      <a:pt x="76200" y="3840861"/>
                    </a:cubicBezTo>
                    <a:close/>
                  </a:path>
                </a:pathLst>
              </a:custGeom>
              <a:solidFill>
                <a:srgbClr val="000000"/>
              </a:solidFill>
            </p:spPr>
            <p:txBody>
              <a:bodyPr/>
              <a:lstStyle/>
              <a:p>
                <a:endParaRPr lang="en-US"/>
              </a:p>
            </p:txBody>
          </p:sp>
        </p:grpSp>
        <p:sp>
          <p:nvSpPr>
            <p:cNvPr id="18" name="TextBox 18"/>
            <p:cNvSpPr txBox="1"/>
            <p:nvPr/>
          </p:nvSpPr>
          <p:spPr>
            <a:xfrm>
              <a:off x="2722818" y="2983446"/>
              <a:ext cx="2495940" cy="372377"/>
            </a:xfrm>
            <a:prstGeom prst="rect">
              <a:avLst/>
            </a:prstGeom>
          </p:spPr>
          <p:txBody>
            <a:bodyPr lIns="0" tIns="0" rIns="0" bIns="0" rtlCol="0" anchor="t">
              <a:spAutoFit/>
            </a:bodyPr>
            <a:lstStyle/>
            <a:p>
              <a:pPr algn="ctr">
                <a:lnSpc>
                  <a:spcPts val="2194"/>
                </a:lnSpc>
              </a:pPr>
              <a:r>
                <a:rPr lang="en-US" sz="2032" b="1" spc="19">
                  <a:solidFill>
                    <a:srgbClr val="FFFFFF"/>
                  </a:solidFill>
                  <a:latin typeface="TT Rounds Condensed Bold"/>
                  <a:ea typeface="TT Rounds Condensed Bold"/>
                  <a:cs typeface="TT Rounds Condensed Bold"/>
                  <a:sym typeface="TT Rounds Condensed Bold"/>
                </a:rPr>
                <a:t>Family</a:t>
              </a:r>
            </a:p>
          </p:txBody>
        </p:sp>
        <p:grpSp>
          <p:nvGrpSpPr>
            <p:cNvPr id="19" name="Group 19"/>
            <p:cNvGrpSpPr/>
            <p:nvPr/>
          </p:nvGrpSpPr>
          <p:grpSpPr>
            <a:xfrm>
              <a:off x="1774409" y="3479551"/>
              <a:ext cx="4392756" cy="4392756"/>
              <a:chOff x="0" y="0"/>
              <a:chExt cx="6051963" cy="6051963"/>
            </a:xfrm>
          </p:grpSpPr>
          <p:sp>
            <p:nvSpPr>
              <p:cNvPr id="20" name="Freeform 20"/>
              <p:cNvSpPr/>
              <p:nvPr/>
            </p:nvSpPr>
            <p:spPr>
              <a:xfrm>
                <a:off x="38100" y="38100"/>
                <a:ext cx="5975731" cy="5975731"/>
              </a:xfrm>
              <a:custGeom>
                <a:avLst/>
                <a:gdLst/>
                <a:ahLst/>
                <a:cxnLst/>
                <a:rect l="l" t="t" r="r" b="b"/>
                <a:pathLst>
                  <a:path w="5975731" h="5975731">
                    <a:moveTo>
                      <a:pt x="0" y="2987929"/>
                    </a:moveTo>
                    <a:cubicBezTo>
                      <a:pt x="0" y="1337691"/>
                      <a:pt x="1337691" y="0"/>
                      <a:pt x="2987929" y="0"/>
                    </a:cubicBezTo>
                    <a:cubicBezTo>
                      <a:pt x="4638167" y="0"/>
                      <a:pt x="5975731" y="1337691"/>
                      <a:pt x="5975731" y="2987929"/>
                    </a:cubicBezTo>
                    <a:cubicBezTo>
                      <a:pt x="5975731" y="4638167"/>
                      <a:pt x="4638040" y="5975731"/>
                      <a:pt x="2987929" y="5975731"/>
                    </a:cubicBezTo>
                    <a:cubicBezTo>
                      <a:pt x="1337818" y="5975731"/>
                      <a:pt x="0" y="4638040"/>
                      <a:pt x="0" y="2987929"/>
                    </a:cubicBezTo>
                    <a:close/>
                  </a:path>
                </a:pathLst>
              </a:custGeom>
              <a:solidFill>
                <a:srgbClr val="FFFFFF"/>
              </a:solidFill>
            </p:spPr>
            <p:txBody>
              <a:bodyPr/>
              <a:lstStyle/>
              <a:p>
                <a:endParaRPr lang="en-US"/>
              </a:p>
            </p:txBody>
          </p:sp>
          <p:sp>
            <p:nvSpPr>
              <p:cNvPr id="21" name="Freeform 21"/>
              <p:cNvSpPr/>
              <p:nvPr/>
            </p:nvSpPr>
            <p:spPr>
              <a:xfrm>
                <a:off x="0" y="0"/>
                <a:ext cx="6051931" cy="6052058"/>
              </a:xfrm>
              <a:custGeom>
                <a:avLst/>
                <a:gdLst/>
                <a:ahLst/>
                <a:cxnLst/>
                <a:rect l="l" t="t" r="r" b="b"/>
                <a:pathLst>
                  <a:path w="6051931" h="6052058">
                    <a:moveTo>
                      <a:pt x="0" y="3026029"/>
                    </a:moveTo>
                    <a:cubicBezTo>
                      <a:pt x="0" y="1354836"/>
                      <a:pt x="1354836" y="0"/>
                      <a:pt x="3026029" y="0"/>
                    </a:cubicBezTo>
                    <a:lnTo>
                      <a:pt x="3026029" y="38100"/>
                    </a:lnTo>
                    <a:lnTo>
                      <a:pt x="3026029" y="0"/>
                    </a:lnTo>
                    <a:cubicBezTo>
                      <a:pt x="4697222" y="0"/>
                      <a:pt x="6051931" y="1354836"/>
                      <a:pt x="6051931" y="3026029"/>
                    </a:cubicBezTo>
                    <a:lnTo>
                      <a:pt x="6013831" y="3026029"/>
                    </a:lnTo>
                    <a:lnTo>
                      <a:pt x="6051931" y="3026029"/>
                    </a:lnTo>
                    <a:cubicBezTo>
                      <a:pt x="6051931" y="4697222"/>
                      <a:pt x="4697095" y="6052058"/>
                      <a:pt x="3025902" y="6052058"/>
                    </a:cubicBezTo>
                    <a:lnTo>
                      <a:pt x="3025902" y="6013958"/>
                    </a:lnTo>
                    <a:lnTo>
                      <a:pt x="3025902" y="6052058"/>
                    </a:lnTo>
                    <a:cubicBezTo>
                      <a:pt x="1354836" y="6051931"/>
                      <a:pt x="0" y="4697222"/>
                      <a:pt x="0" y="3026029"/>
                    </a:cubicBezTo>
                    <a:lnTo>
                      <a:pt x="38100" y="3026029"/>
                    </a:lnTo>
                    <a:lnTo>
                      <a:pt x="76200" y="3026029"/>
                    </a:lnTo>
                    <a:lnTo>
                      <a:pt x="38100" y="3026029"/>
                    </a:lnTo>
                    <a:lnTo>
                      <a:pt x="0" y="3026029"/>
                    </a:lnTo>
                    <a:moveTo>
                      <a:pt x="76200" y="3026029"/>
                    </a:moveTo>
                    <a:cubicBezTo>
                      <a:pt x="76200" y="3047111"/>
                      <a:pt x="59182" y="3064129"/>
                      <a:pt x="38100" y="3064129"/>
                    </a:cubicBezTo>
                    <a:cubicBezTo>
                      <a:pt x="17018" y="3064129"/>
                      <a:pt x="0" y="3047111"/>
                      <a:pt x="0" y="3026029"/>
                    </a:cubicBezTo>
                    <a:cubicBezTo>
                      <a:pt x="0" y="3004947"/>
                      <a:pt x="17018" y="2987929"/>
                      <a:pt x="38100" y="2987929"/>
                    </a:cubicBezTo>
                    <a:cubicBezTo>
                      <a:pt x="59182" y="2987929"/>
                      <a:pt x="76200" y="3004947"/>
                      <a:pt x="76200" y="3026029"/>
                    </a:cubicBezTo>
                    <a:cubicBezTo>
                      <a:pt x="76200" y="4655058"/>
                      <a:pt x="1396873" y="5975731"/>
                      <a:pt x="3026029" y="5975731"/>
                    </a:cubicBezTo>
                    <a:cubicBezTo>
                      <a:pt x="4655185" y="5975731"/>
                      <a:pt x="5975731" y="4655058"/>
                      <a:pt x="5975731" y="3026029"/>
                    </a:cubicBezTo>
                    <a:cubicBezTo>
                      <a:pt x="5975731" y="1397000"/>
                      <a:pt x="4655058" y="76200"/>
                      <a:pt x="3026029" y="76200"/>
                    </a:cubicBezTo>
                    <a:lnTo>
                      <a:pt x="3026029" y="38100"/>
                    </a:lnTo>
                    <a:lnTo>
                      <a:pt x="3026029" y="76200"/>
                    </a:lnTo>
                    <a:cubicBezTo>
                      <a:pt x="1396873" y="76200"/>
                      <a:pt x="76200" y="1396873"/>
                      <a:pt x="76200" y="3026029"/>
                    </a:cubicBezTo>
                    <a:close/>
                  </a:path>
                </a:pathLst>
              </a:custGeom>
              <a:solidFill>
                <a:srgbClr val="000000"/>
              </a:solidFill>
            </p:spPr>
            <p:txBody>
              <a:bodyPr/>
              <a:lstStyle/>
              <a:p>
                <a:endParaRPr lang="en-US"/>
              </a:p>
            </p:txBody>
          </p:sp>
        </p:grpSp>
        <p:sp>
          <p:nvSpPr>
            <p:cNvPr id="22" name="TextBox 22"/>
            <p:cNvSpPr txBox="1"/>
            <p:nvPr/>
          </p:nvSpPr>
          <p:spPr>
            <a:xfrm>
              <a:off x="2952575" y="4069524"/>
              <a:ext cx="2036424" cy="455893"/>
            </a:xfrm>
            <a:prstGeom prst="rect">
              <a:avLst/>
            </a:prstGeom>
          </p:spPr>
          <p:txBody>
            <a:bodyPr lIns="0" tIns="0" rIns="0" bIns="0" rtlCol="0" anchor="t">
              <a:spAutoFit/>
            </a:bodyPr>
            <a:lstStyle/>
            <a:p>
              <a:pPr algn="ctr">
                <a:lnSpc>
                  <a:spcPts val="1881"/>
                </a:lnSpc>
              </a:pPr>
              <a:r>
                <a:rPr lang="en-US" sz="1742" b="1" spc="16">
                  <a:solidFill>
                    <a:srgbClr val="FFFFFF"/>
                  </a:solidFill>
                  <a:latin typeface="TT Rounds Condensed Bold"/>
                  <a:ea typeface="TT Rounds Condensed Bold"/>
                  <a:cs typeface="TT Rounds Condensed Bold"/>
                  <a:sym typeface="TT Rounds Condensed Bold"/>
                </a:rPr>
                <a:t>Person in conflict with the law </a:t>
              </a:r>
            </a:p>
          </p:txBody>
        </p:sp>
        <p:grpSp>
          <p:nvGrpSpPr>
            <p:cNvPr id="23" name="Group 23"/>
            <p:cNvGrpSpPr/>
            <p:nvPr/>
          </p:nvGrpSpPr>
          <p:grpSpPr>
            <a:xfrm>
              <a:off x="2365880" y="4731760"/>
              <a:ext cx="3209816" cy="3209816"/>
              <a:chOff x="0" y="0"/>
              <a:chExt cx="4422209" cy="4422209"/>
            </a:xfrm>
          </p:grpSpPr>
          <p:sp>
            <p:nvSpPr>
              <p:cNvPr id="24" name="Freeform 24"/>
              <p:cNvSpPr/>
              <p:nvPr/>
            </p:nvSpPr>
            <p:spPr>
              <a:xfrm>
                <a:off x="38100" y="38100"/>
                <a:ext cx="4345940" cy="4345940"/>
              </a:xfrm>
              <a:custGeom>
                <a:avLst/>
                <a:gdLst/>
                <a:ahLst/>
                <a:cxnLst/>
                <a:rect l="l" t="t" r="r" b="b"/>
                <a:pathLst>
                  <a:path w="4345940" h="4345940">
                    <a:moveTo>
                      <a:pt x="0" y="2172970"/>
                    </a:moveTo>
                    <a:cubicBezTo>
                      <a:pt x="0" y="972947"/>
                      <a:pt x="972947" y="0"/>
                      <a:pt x="2172970" y="0"/>
                    </a:cubicBezTo>
                    <a:cubicBezTo>
                      <a:pt x="3372993" y="0"/>
                      <a:pt x="4345940" y="972947"/>
                      <a:pt x="4345940" y="2172970"/>
                    </a:cubicBezTo>
                    <a:cubicBezTo>
                      <a:pt x="4345940" y="3372993"/>
                      <a:pt x="3372993" y="4345940"/>
                      <a:pt x="2172970" y="4345940"/>
                    </a:cubicBezTo>
                    <a:cubicBezTo>
                      <a:pt x="972947" y="4345940"/>
                      <a:pt x="0" y="3373120"/>
                      <a:pt x="0" y="2172970"/>
                    </a:cubicBezTo>
                    <a:close/>
                  </a:path>
                </a:pathLst>
              </a:custGeom>
              <a:solidFill>
                <a:srgbClr val="FFFFFF"/>
              </a:solidFill>
            </p:spPr>
            <p:txBody>
              <a:bodyPr/>
              <a:lstStyle/>
              <a:p>
                <a:endParaRPr lang="en-US"/>
              </a:p>
            </p:txBody>
          </p:sp>
          <p:sp>
            <p:nvSpPr>
              <p:cNvPr id="25" name="Freeform 25"/>
              <p:cNvSpPr/>
              <p:nvPr/>
            </p:nvSpPr>
            <p:spPr>
              <a:xfrm>
                <a:off x="0" y="0"/>
                <a:ext cx="4422140" cy="4422267"/>
              </a:xfrm>
              <a:custGeom>
                <a:avLst/>
                <a:gdLst/>
                <a:ahLst/>
                <a:cxnLst/>
                <a:rect l="l" t="t" r="r" b="b"/>
                <a:pathLst>
                  <a:path w="4422140" h="4422267">
                    <a:moveTo>
                      <a:pt x="0" y="2211070"/>
                    </a:moveTo>
                    <a:cubicBezTo>
                      <a:pt x="0" y="989965"/>
                      <a:pt x="989965" y="0"/>
                      <a:pt x="2211070" y="0"/>
                    </a:cubicBezTo>
                    <a:lnTo>
                      <a:pt x="2211070" y="38100"/>
                    </a:lnTo>
                    <a:lnTo>
                      <a:pt x="2211070" y="0"/>
                    </a:lnTo>
                    <a:cubicBezTo>
                      <a:pt x="3432175" y="0"/>
                      <a:pt x="4422140" y="989965"/>
                      <a:pt x="4422140" y="2211070"/>
                    </a:cubicBezTo>
                    <a:lnTo>
                      <a:pt x="4384040" y="2211070"/>
                    </a:lnTo>
                    <a:lnTo>
                      <a:pt x="4422140" y="2211070"/>
                    </a:lnTo>
                    <a:cubicBezTo>
                      <a:pt x="4422140" y="3432175"/>
                      <a:pt x="3432175" y="4422140"/>
                      <a:pt x="2211070" y="4422140"/>
                    </a:cubicBezTo>
                    <a:lnTo>
                      <a:pt x="2211070" y="4384040"/>
                    </a:lnTo>
                    <a:lnTo>
                      <a:pt x="2211070" y="4422140"/>
                    </a:lnTo>
                    <a:cubicBezTo>
                      <a:pt x="989965" y="4422267"/>
                      <a:pt x="0" y="3432302"/>
                      <a:pt x="0" y="2211070"/>
                    </a:cubicBezTo>
                    <a:lnTo>
                      <a:pt x="38100" y="2211070"/>
                    </a:lnTo>
                    <a:lnTo>
                      <a:pt x="76200" y="2211070"/>
                    </a:lnTo>
                    <a:lnTo>
                      <a:pt x="38100" y="2211070"/>
                    </a:lnTo>
                    <a:lnTo>
                      <a:pt x="0" y="2211070"/>
                    </a:lnTo>
                    <a:moveTo>
                      <a:pt x="76200" y="2211070"/>
                    </a:moveTo>
                    <a:cubicBezTo>
                      <a:pt x="76200" y="2232152"/>
                      <a:pt x="59182" y="2249170"/>
                      <a:pt x="38100" y="2249170"/>
                    </a:cubicBezTo>
                    <a:cubicBezTo>
                      <a:pt x="17018" y="2249170"/>
                      <a:pt x="0" y="2232152"/>
                      <a:pt x="0" y="2211070"/>
                    </a:cubicBezTo>
                    <a:cubicBezTo>
                      <a:pt x="0" y="2189988"/>
                      <a:pt x="17018" y="2172970"/>
                      <a:pt x="38100" y="2172970"/>
                    </a:cubicBezTo>
                    <a:cubicBezTo>
                      <a:pt x="59182" y="2172970"/>
                      <a:pt x="76200" y="2189988"/>
                      <a:pt x="76200" y="2211070"/>
                    </a:cubicBezTo>
                    <a:cubicBezTo>
                      <a:pt x="76200" y="3390138"/>
                      <a:pt x="1032002" y="4345940"/>
                      <a:pt x="2211070" y="4345940"/>
                    </a:cubicBezTo>
                    <a:cubicBezTo>
                      <a:pt x="3390138" y="4345940"/>
                      <a:pt x="4345940" y="3390138"/>
                      <a:pt x="4345940" y="2211070"/>
                    </a:cubicBezTo>
                    <a:cubicBezTo>
                      <a:pt x="4345940" y="1032002"/>
                      <a:pt x="3390138" y="76200"/>
                      <a:pt x="2211070" y="76200"/>
                    </a:cubicBezTo>
                    <a:lnTo>
                      <a:pt x="2211070" y="38100"/>
                    </a:lnTo>
                    <a:lnTo>
                      <a:pt x="2211070" y="76200"/>
                    </a:lnTo>
                    <a:cubicBezTo>
                      <a:pt x="1032002" y="76200"/>
                      <a:pt x="76200" y="1032002"/>
                      <a:pt x="76200" y="2211070"/>
                    </a:cubicBezTo>
                    <a:close/>
                  </a:path>
                </a:pathLst>
              </a:custGeom>
              <a:solidFill>
                <a:srgbClr val="000000"/>
              </a:solidFill>
            </p:spPr>
            <p:txBody>
              <a:bodyPr/>
              <a:lstStyle/>
              <a:p>
                <a:endParaRPr lang="en-US"/>
              </a:p>
            </p:txBody>
          </p:sp>
        </p:grpSp>
        <p:sp>
          <p:nvSpPr>
            <p:cNvPr id="26" name="TextBox 26"/>
            <p:cNvSpPr txBox="1"/>
            <p:nvPr/>
          </p:nvSpPr>
          <p:spPr>
            <a:xfrm>
              <a:off x="3035932" y="5757047"/>
              <a:ext cx="1869712" cy="1187817"/>
            </a:xfrm>
            <a:prstGeom prst="rect">
              <a:avLst/>
            </a:prstGeom>
          </p:spPr>
          <p:txBody>
            <a:bodyPr lIns="0" tIns="0" rIns="0" bIns="0" rtlCol="0" anchor="t">
              <a:spAutoFit/>
            </a:bodyPr>
            <a:lstStyle/>
            <a:p>
              <a:pPr algn="ctr">
                <a:lnSpc>
                  <a:spcPts val="2194"/>
                </a:lnSpc>
              </a:pPr>
              <a:r>
                <a:rPr lang="en-US" sz="2032" b="1" spc="19">
                  <a:solidFill>
                    <a:srgbClr val="FFFFFF"/>
                  </a:solidFill>
                  <a:latin typeface="TT Rounds Condensed Bold"/>
                  <a:ea typeface="TT Rounds Condensed Bold"/>
                  <a:cs typeface="TT Rounds Condensed Bold"/>
                  <a:sym typeface="TT Rounds Condensed Bold"/>
                </a:rPr>
                <a:t>Victim</a:t>
              </a:r>
            </a:p>
          </p:txBody>
        </p:sp>
      </p:grpSp>
      <p:sp>
        <p:nvSpPr>
          <p:cNvPr id="27" name="Freeform 27"/>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TextBox 28"/>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311126" y="3667316"/>
            <a:ext cx="10142144" cy="178942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The Hook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1028700" y="1749009"/>
            <a:ext cx="15830788" cy="3188008"/>
          </a:xfrm>
          <a:prstGeom prst="rect">
            <a:avLst/>
          </a:prstGeom>
        </p:spPr>
        <p:txBody>
          <a:bodyPr lIns="0" tIns="0" rIns="0" bIns="0" rtlCol="0" anchor="t">
            <a:spAutoFit/>
          </a:bodyPr>
          <a:lstStyle/>
          <a:p>
            <a:pPr algn="l">
              <a:lnSpc>
                <a:spcPts val="9095"/>
              </a:lnSpc>
            </a:pPr>
            <a:r>
              <a:rPr lang="en-US" sz="6496">
                <a:solidFill>
                  <a:srgbClr val="B46CFE"/>
                </a:solidFill>
                <a:latin typeface="Archivo Black"/>
                <a:ea typeface="Archivo Black"/>
                <a:cs typeface="Archivo Black"/>
                <a:sym typeface="Archivo Black"/>
              </a:rPr>
              <a:t>Choose your lesson toppings</a:t>
            </a:r>
          </a:p>
          <a:p>
            <a:pPr algn="l">
              <a:lnSpc>
                <a:spcPts val="4115"/>
              </a:lnSpc>
            </a:pPr>
            <a:r>
              <a:rPr lang="en-US" sz="2600">
                <a:solidFill>
                  <a:srgbClr val="000000"/>
                </a:solidFill>
                <a:latin typeface="Open Sauce"/>
                <a:ea typeface="Open Sauce"/>
                <a:cs typeface="Open Sauce"/>
                <a:sym typeface="Open Sauce"/>
              </a:rPr>
              <a:t>These slides have been created to help you structure your peer education sessions. Choose elements from the sections below (you don't need them all) to build your session around your activity. Delete the slides you don't need and save your powerpoint. Remember to check the notes section for any instructions. </a:t>
            </a:r>
          </a:p>
        </p:txBody>
      </p:sp>
      <p:sp>
        <p:nvSpPr>
          <p:cNvPr id="5" name="Freeform 5"/>
          <p:cNvSpPr/>
          <p:nvPr/>
        </p:nvSpPr>
        <p:spPr>
          <a:xfrm>
            <a:off x="-63503" y="-8255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
        <p:nvSpPr>
          <p:cNvPr id="7" name="Freeform 7"/>
          <p:cNvSpPr/>
          <p:nvPr/>
        </p:nvSpPr>
        <p:spPr>
          <a:xfrm>
            <a:off x="3853432" y="6005405"/>
            <a:ext cx="5090662" cy="3620973"/>
          </a:xfrm>
          <a:custGeom>
            <a:avLst/>
            <a:gdLst/>
            <a:ahLst/>
            <a:cxnLst/>
            <a:rect l="l" t="t" r="r" b="b"/>
            <a:pathLst>
              <a:path w="5090662" h="3620973">
                <a:moveTo>
                  <a:pt x="0" y="0"/>
                </a:moveTo>
                <a:lnTo>
                  <a:pt x="5090662" y="0"/>
                </a:lnTo>
                <a:lnTo>
                  <a:pt x="5090662" y="3620973"/>
                </a:lnTo>
                <a:lnTo>
                  <a:pt x="0" y="3620973"/>
                </a:lnTo>
                <a:lnTo>
                  <a:pt x="0" y="0"/>
                </a:lnTo>
                <a:close/>
              </a:path>
            </a:pathLst>
          </a:custGeom>
          <a:blipFill>
            <a:blip r:embed="rId4"/>
            <a:stretch>
              <a:fillRect/>
            </a:stretch>
          </a:blipFill>
        </p:spPr>
        <p:txBody>
          <a:bodyPr/>
          <a:lstStyle/>
          <a:p>
            <a:endParaRPr lang="en-US"/>
          </a:p>
        </p:txBody>
      </p:sp>
      <p:sp>
        <p:nvSpPr>
          <p:cNvPr id="8" name="Freeform 8"/>
          <p:cNvSpPr/>
          <p:nvPr/>
        </p:nvSpPr>
        <p:spPr>
          <a:xfrm>
            <a:off x="9143390" y="4916062"/>
            <a:ext cx="5201799" cy="4529566"/>
          </a:xfrm>
          <a:custGeom>
            <a:avLst/>
            <a:gdLst/>
            <a:ahLst/>
            <a:cxnLst/>
            <a:rect l="l" t="t" r="r" b="b"/>
            <a:pathLst>
              <a:path w="5201799" h="4529566">
                <a:moveTo>
                  <a:pt x="0" y="0"/>
                </a:moveTo>
                <a:lnTo>
                  <a:pt x="5201799" y="0"/>
                </a:lnTo>
                <a:lnTo>
                  <a:pt x="5201799" y="4529566"/>
                </a:lnTo>
                <a:lnTo>
                  <a:pt x="0" y="4529566"/>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1103100" y="1977285"/>
            <a:ext cx="16156200"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 Algorithms </a:t>
            </a:r>
          </a:p>
        </p:txBody>
      </p:sp>
      <p:sp>
        <p:nvSpPr>
          <p:cNvPr id="5" name="Freeform 5"/>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457502" y="4001748"/>
            <a:ext cx="15371776" cy="1482039"/>
          </a:xfrm>
          <a:prstGeom prst="rect">
            <a:avLst/>
          </a:prstGeom>
        </p:spPr>
        <p:txBody>
          <a:bodyPr lIns="0" tIns="0" rIns="0" bIns="0" rtlCol="0" anchor="t">
            <a:spAutoFit/>
          </a:bodyPr>
          <a:lstStyle/>
          <a:p>
            <a:pPr algn="ctr">
              <a:lnSpc>
                <a:spcPts val="6015"/>
              </a:lnSpc>
            </a:pPr>
            <a:r>
              <a:rPr lang="en-US" sz="3799" b="1">
                <a:solidFill>
                  <a:srgbClr val="000000"/>
                </a:solidFill>
                <a:latin typeface="Open Sauce Bold"/>
                <a:ea typeface="Open Sauce Bold"/>
                <a:cs typeface="Open Sauce Bold"/>
                <a:sym typeface="Open Sauce Bold"/>
              </a:rPr>
              <a:t>Algorithms are tools that decide what content to show you based on what you’ve interacted with before. </a:t>
            </a:r>
          </a:p>
        </p:txBody>
      </p:sp>
      <p:grpSp>
        <p:nvGrpSpPr>
          <p:cNvPr id="7" name="Group 7"/>
          <p:cNvGrpSpPr/>
          <p:nvPr/>
        </p:nvGrpSpPr>
        <p:grpSpPr>
          <a:xfrm>
            <a:off x="4207234" y="6731182"/>
            <a:ext cx="9947932" cy="2119836"/>
            <a:chOff x="0" y="0"/>
            <a:chExt cx="13263909" cy="2826448"/>
          </a:xfrm>
        </p:grpSpPr>
        <p:sp>
          <p:nvSpPr>
            <p:cNvPr id="8" name="Freeform 8"/>
            <p:cNvSpPr/>
            <p:nvPr/>
          </p:nvSpPr>
          <p:spPr>
            <a:xfrm>
              <a:off x="0" y="0"/>
              <a:ext cx="2755900" cy="2755900"/>
            </a:xfrm>
            <a:custGeom>
              <a:avLst/>
              <a:gdLst/>
              <a:ahLst/>
              <a:cxnLst/>
              <a:rect l="l" t="t" r="r" b="b"/>
              <a:pathLst>
                <a:path w="2755900" h="2755900">
                  <a:moveTo>
                    <a:pt x="0" y="0"/>
                  </a:moveTo>
                  <a:lnTo>
                    <a:pt x="2755900" y="0"/>
                  </a:lnTo>
                  <a:lnTo>
                    <a:pt x="2755900" y="2755900"/>
                  </a:lnTo>
                  <a:lnTo>
                    <a:pt x="0" y="2755900"/>
                  </a:lnTo>
                  <a:lnTo>
                    <a:pt x="0" y="0"/>
                  </a:lnTo>
                  <a:close/>
                </a:path>
              </a:pathLst>
            </a:custGeom>
            <a:blipFill>
              <a:blip r:embed="rId4"/>
              <a:stretch>
                <a:fillRect/>
              </a:stretch>
            </a:blipFill>
          </p:spPr>
          <p:txBody>
            <a:bodyPr/>
            <a:lstStyle/>
            <a:p>
              <a:endParaRPr lang="en-US"/>
            </a:p>
          </p:txBody>
        </p:sp>
        <p:sp>
          <p:nvSpPr>
            <p:cNvPr id="9" name="Freeform 9"/>
            <p:cNvSpPr/>
            <p:nvPr/>
          </p:nvSpPr>
          <p:spPr>
            <a:xfrm>
              <a:off x="3519236" y="0"/>
              <a:ext cx="2755900" cy="2755900"/>
            </a:xfrm>
            <a:custGeom>
              <a:avLst/>
              <a:gdLst/>
              <a:ahLst/>
              <a:cxnLst/>
              <a:rect l="l" t="t" r="r" b="b"/>
              <a:pathLst>
                <a:path w="2755900" h="2755900">
                  <a:moveTo>
                    <a:pt x="0" y="0"/>
                  </a:moveTo>
                  <a:lnTo>
                    <a:pt x="2755900" y="0"/>
                  </a:lnTo>
                  <a:lnTo>
                    <a:pt x="2755900" y="2755900"/>
                  </a:lnTo>
                  <a:lnTo>
                    <a:pt x="0" y="2755900"/>
                  </a:lnTo>
                  <a:lnTo>
                    <a:pt x="0" y="0"/>
                  </a:lnTo>
                  <a:close/>
                </a:path>
              </a:pathLst>
            </a:custGeom>
            <a:blipFill>
              <a:blip r:embed="rId5"/>
              <a:stretch>
                <a:fillRect/>
              </a:stretch>
            </a:blipFill>
          </p:spPr>
          <p:txBody>
            <a:bodyPr/>
            <a:lstStyle/>
            <a:p>
              <a:endParaRPr lang="en-US"/>
            </a:p>
          </p:txBody>
        </p:sp>
        <p:sp>
          <p:nvSpPr>
            <p:cNvPr id="10" name="Freeform 10"/>
            <p:cNvSpPr/>
            <p:nvPr/>
          </p:nvSpPr>
          <p:spPr>
            <a:xfrm>
              <a:off x="7011736" y="70548"/>
              <a:ext cx="2755900" cy="2755900"/>
            </a:xfrm>
            <a:custGeom>
              <a:avLst/>
              <a:gdLst/>
              <a:ahLst/>
              <a:cxnLst/>
              <a:rect l="l" t="t" r="r" b="b"/>
              <a:pathLst>
                <a:path w="2755900" h="2755900">
                  <a:moveTo>
                    <a:pt x="0" y="0"/>
                  </a:moveTo>
                  <a:lnTo>
                    <a:pt x="2755900" y="0"/>
                  </a:lnTo>
                  <a:lnTo>
                    <a:pt x="2755900" y="2755900"/>
                  </a:lnTo>
                  <a:lnTo>
                    <a:pt x="0" y="2755900"/>
                  </a:lnTo>
                  <a:lnTo>
                    <a:pt x="0" y="0"/>
                  </a:lnTo>
                  <a:close/>
                </a:path>
              </a:pathLst>
            </a:custGeom>
            <a:blipFill>
              <a:blip r:embed="rId6"/>
              <a:stretch>
                <a:fillRect/>
              </a:stretch>
            </a:blipFill>
          </p:spPr>
          <p:txBody>
            <a:bodyPr/>
            <a:lstStyle/>
            <a:p>
              <a:endParaRPr lang="en-US"/>
            </a:p>
          </p:txBody>
        </p:sp>
        <p:sp>
          <p:nvSpPr>
            <p:cNvPr id="11" name="Freeform 11"/>
            <p:cNvSpPr/>
            <p:nvPr/>
          </p:nvSpPr>
          <p:spPr>
            <a:xfrm>
              <a:off x="10508009" y="0"/>
              <a:ext cx="2755900" cy="2755900"/>
            </a:xfrm>
            <a:custGeom>
              <a:avLst/>
              <a:gdLst/>
              <a:ahLst/>
              <a:cxnLst/>
              <a:rect l="l" t="t" r="r" b="b"/>
              <a:pathLst>
                <a:path w="2755900" h="2755900">
                  <a:moveTo>
                    <a:pt x="0" y="0"/>
                  </a:moveTo>
                  <a:lnTo>
                    <a:pt x="2755900" y="0"/>
                  </a:lnTo>
                  <a:lnTo>
                    <a:pt x="2755900" y="2755900"/>
                  </a:lnTo>
                  <a:lnTo>
                    <a:pt x="0" y="2755900"/>
                  </a:lnTo>
                  <a:lnTo>
                    <a:pt x="0" y="0"/>
                  </a:lnTo>
                  <a:close/>
                </a:path>
              </a:pathLst>
            </a:custGeom>
            <a:blipFill>
              <a:blip r:embed="rId7"/>
              <a:stretch>
                <a:fillRect/>
              </a:stretch>
            </a:blipFill>
          </p:spPr>
          <p:txBody>
            <a:bodyPr/>
            <a:lstStyle/>
            <a:p>
              <a:endParaRPr lang="en-US"/>
            </a:p>
          </p:txBody>
        </p:sp>
      </p:grpSp>
      <p:sp>
        <p:nvSpPr>
          <p:cNvPr id="12" name="TextBox 12"/>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03100" y="5637695"/>
            <a:ext cx="2066925" cy="2066925"/>
          </a:xfrm>
          <a:custGeom>
            <a:avLst/>
            <a:gdLst/>
            <a:ahLst/>
            <a:cxnLst/>
            <a:rect l="l" t="t" r="r" b="b"/>
            <a:pathLst>
              <a:path w="2066925" h="2066925">
                <a:moveTo>
                  <a:pt x="0" y="0"/>
                </a:moveTo>
                <a:lnTo>
                  <a:pt x="2066925" y="0"/>
                </a:lnTo>
                <a:lnTo>
                  <a:pt x="2066925" y="2066925"/>
                </a:lnTo>
                <a:lnTo>
                  <a:pt x="0" y="2066925"/>
                </a:lnTo>
                <a:lnTo>
                  <a:pt x="0" y="0"/>
                </a:lnTo>
                <a:close/>
              </a:path>
            </a:pathLst>
          </a:custGeom>
          <a:blipFill>
            <a:blip r:embed="rId2"/>
            <a:stretch>
              <a:fillRect/>
            </a:stretch>
          </a:blipFill>
        </p:spPr>
        <p:txBody>
          <a:bodyPr/>
          <a:lstStyle/>
          <a:p>
            <a:endParaRPr lang="en-US"/>
          </a:p>
        </p:txBody>
      </p:sp>
      <p:grpSp>
        <p:nvGrpSpPr>
          <p:cNvPr id="3" name="Group 3"/>
          <p:cNvGrpSpPr>
            <a:grpSpLocks noChangeAspect="1"/>
          </p:cNvGrpSpPr>
          <p:nvPr/>
        </p:nvGrpSpPr>
        <p:grpSpPr>
          <a:xfrm>
            <a:off x="0" y="9445628"/>
            <a:ext cx="18286781" cy="841372"/>
            <a:chOff x="0" y="0"/>
            <a:chExt cx="18286781" cy="841375"/>
          </a:xfrm>
        </p:grpSpPr>
        <p:sp>
          <p:nvSpPr>
            <p:cNvPr id="4" name="Freeform 4"/>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5" name="TextBox 5"/>
          <p:cNvSpPr txBox="1"/>
          <p:nvPr/>
        </p:nvSpPr>
        <p:spPr>
          <a:xfrm>
            <a:off x="1103100" y="1977285"/>
            <a:ext cx="16156200" cy="25483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How the Tik Tok Algorithm Works</a:t>
            </a: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4038499" y="6277699"/>
            <a:ext cx="15371776" cy="663092"/>
          </a:xfrm>
          <a:prstGeom prst="rect">
            <a:avLst/>
          </a:prstGeom>
        </p:spPr>
        <p:txBody>
          <a:bodyPr lIns="0" tIns="0" rIns="0" bIns="0" rtlCol="0" anchor="t">
            <a:spAutoFit/>
          </a:bodyPr>
          <a:lstStyle/>
          <a:p>
            <a:pPr algn="l">
              <a:lnSpc>
                <a:spcPts val="5698"/>
              </a:lnSpc>
            </a:pPr>
            <a:r>
              <a:rPr lang="en-US" sz="3600" b="1">
                <a:solidFill>
                  <a:srgbClr val="000000"/>
                </a:solidFill>
                <a:latin typeface="Open Sauce Bold"/>
                <a:ea typeface="Open Sauce Bold"/>
                <a:cs typeface="Open Sauce Bold"/>
                <a:sym typeface="Open Sauce Bold"/>
              </a:rPr>
              <a:t>Watch </a:t>
            </a:r>
            <a:r>
              <a:rPr lang="en-US" sz="3600" b="1" u="sng">
                <a:solidFill>
                  <a:srgbClr val="000000"/>
                </a:solidFill>
                <a:latin typeface="Open Sauce Bold"/>
                <a:ea typeface="Open Sauce Bold"/>
                <a:cs typeface="Open Sauce Bold"/>
                <a:sym typeface="Open Sauce Bold"/>
                <a:hlinkClick r:id="rId5" tooltip="https://www.tiktok.com/@tedtoks/video/7225292301864635694?is_from_webapp=1&amp;sender_device=pc&amp;web_id=7384885350600017441"/>
              </a:rPr>
              <a:t>HERE</a:t>
            </a:r>
          </a:p>
        </p:txBody>
      </p:sp>
      <p:sp>
        <p:nvSpPr>
          <p:cNvPr id="8" name="TextBox 8"/>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2547055"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Hook Scenarios </a:t>
            </a:r>
          </a:p>
        </p:txBody>
      </p:sp>
      <p:sp>
        <p:nvSpPr>
          <p:cNvPr id="5" name="TextBox 5"/>
          <p:cNvSpPr txBox="1"/>
          <p:nvPr/>
        </p:nvSpPr>
        <p:spPr>
          <a:xfrm>
            <a:off x="1028700" y="3648982"/>
            <a:ext cx="15371776" cy="5739003"/>
          </a:xfrm>
          <a:prstGeom prst="rect">
            <a:avLst/>
          </a:prstGeom>
        </p:spPr>
        <p:txBody>
          <a:bodyPr lIns="0" tIns="0" rIns="0" bIns="0" rtlCol="0" anchor="t">
            <a:spAutoFit/>
          </a:bodyPr>
          <a:lstStyle/>
          <a:p>
            <a:pPr marL="842008" lvl="1" indent="-421004" algn="l">
              <a:lnSpc>
                <a:spcPts val="6590"/>
              </a:lnSpc>
              <a:buAutoNum type="arabicPeriod"/>
            </a:pPr>
            <a:r>
              <a:rPr lang="en-US" sz="3899">
                <a:solidFill>
                  <a:srgbClr val="000000"/>
                </a:solidFill>
                <a:latin typeface="Open Sauce"/>
                <a:ea typeface="Open Sauce"/>
                <a:cs typeface="Open Sauce"/>
                <a:sym typeface="Open Sauce"/>
              </a:rPr>
              <a:t> A young person watches lots of prank and small fight videos. What will TikTok show them next?</a:t>
            </a:r>
          </a:p>
          <a:p>
            <a:pPr marL="842008" lvl="1" indent="-421004" algn="l">
              <a:lnSpc>
                <a:spcPts val="6590"/>
              </a:lnSpc>
              <a:buAutoNum type="arabicPeriod"/>
            </a:pPr>
            <a:r>
              <a:rPr lang="en-US" sz="3899">
                <a:solidFill>
                  <a:srgbClr val="000000"/>
                </a:solidFill>
                <a:latin typeface="Open Sauce"/>
                <a:ea typeface="Open Sauce"/>
                <a:cs typeface="Open Sauce"/>
                <a:sym typeface="Open Sauce"/>
              </a:rPr>
              <a:t> A young person interacts with debates and arguments that become more heated. What might TikTok suggest?</a:t>
            </a:r>
          </a:p>
          <a:p>
            <a:pPr marL="842008" lvl="1" indent="-421004" algn="l">
              <a:lnSpc>
                <a:spcPts val="6590"/>
              </a:lnSpc>
              <a:buAutoNum type="arabicPeriod"/>
            </a:pPr>
            <a:r>
              <a:rPr lang="en-US" sz="3899">
                <a:solidFill>
                  <a:srgbClr val="000000"/>
                </a:solidFill>
                <a:latin typeface="Open Sauce"/>
                <a:ea typeface="Open Sauce"/>
                <a:cs typeface="Open Sauce"/>
                <a:sym typeface="Open Sauce"/>
              </a:rPr>
              <a:t> A young person watches one video about a violent news event. How will this affect their feed?</a:t>
            </a:r>
          </a:p>
          <a:p>
            <a:pPr algn="l">
              <a:lnSpc>
                <a:spcPts val="6590"/>
              </a:lnSpc>
            </a:pPr>
            <a:endParaRPr lang="en-US" sz="3899">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311126" y="2867659"/>
            <a:ext cx="10483858" cy="502792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Rolling Through Reactions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1296525" y="1929252"/>
            <a:ext cx="15694950" cy="8073748"/>
          </a:xfrm>
          <a:prstGeom prst="rect">
            <a:avLst/>
          </a:prstGeom>
        </p:spPr>
        <p:txBody>
          <a:bodyPr lIns="0" tIns="0" rIns="0" bIns="0" rtlCol="0" anchor="t">
            <a:spAutoFit/>
          </a:bodyPr>
          <a:lstStyle/>
          <a:p>
            <a:pPr algn="l">
              <a:lnSpc>
                <a:spcPts val="5382"/>
              </a:lnSpc>
            </a:pPr>
            <a:r>
              <a:rPr lang="en-US" sz="3399">
                <a:solidFill>
                  <a:srgbClr val="000000"/>
                </a:solidFill>
                <a:latin typeface="Open Sauce"/>
                <a:ea typeface="Open Sauce"/>
                <a:cs typeface="Open Sauce"/>
                <a:sym typeface="Open Sauce"/>
              </a:rPr>
              <a:t>Roll each of the four cubes and put them together to create a full scenario then discuss the questions: </a:t>
            </a:r>
          </a:p>
          <a:p>
            <a:pPr marL="734051" lvl="1" indent="-367026" algn="l">
              <a:lnSpc>
                <a:spcPts val="5382"/>
              </a:lnSpc>
              <a:buFont typeface="Arial"/>
              <a:buChar char="•"/>
            </a:pPr>
            <a:r>
              <a:rPr lang="en-US" sz="3399">
                <a:solidFill>
                  <a:srgbClr val="000000"/>
                </a:solidFill>
                <a:latin typeface="Open Sauce"/>
                <a:ea typeface="Open Sauce"/>
                <a:cs typeface="Open Sauce"/>
                <a:sym typeface="Open Sauce"/>
              </a:rPr>
              <a:t>What are the risks/impacts of the behaviour in the scenario (e.g., on mental health, yourself, and others)?</a:t>
            </a:r>
          </a:p>
          <a:p>
            <a:pPr marL="734051" lvl="1" indent="-367026" algn="l">
              <a:lnSpc>
                <a:spcPts val="5382"/>
              </a:lnSpc>
              <a:buFont typeface="Arial"/>
              <a:buChar char="•"/>
            </a:pPr>
            <a:r>
              <a:rPr lang="en-US" sz="3399">
                <a:solidFill>
                  <a:srgbClr val="000000"/>
                </a:solidFill>
                <a:latin typeface="Open Sauce"/>
                <a:ea typeface="Open Sauce"/>
                <a:cs typeface="Open Sauce"/>
                <a:sym typeface="Open Sauce"/>
              </a:rPr>
              <a:t>Why might someone post this content? What are the implications of them sharing it, for them, for you, and for the person in the image or video?</a:t>
            </a:r>
          </a:p>
          <a:p>
            <a:pPr marL="734051" lvl="1" indent="-367026" algn="l">
              <a:lnSpc>
                <a:spcPts val="5382"/>
              </a:lnSpc>
              <a:buFont typeface="Arial"/>
              <a:buChar char="•"/>
            </a:pPr>
            <a:r>
              <a:rPr lang="en-US" sz="3399">
                <a:solidFill>
                  <a:srgbClr val="000000"/>
                </a:solidFill>
                <a:latin typeface="Open Sauce"/>
                <a:ea typeface="Open Sauce"/>
                <a:cs typeface="Open Sauce"/>
                <a:sym typeface="Open Sauce"/>
              </a:rPr>
              <a:t>What are the possible consequences of harmful behaviour online, and how can we manage our emotions to prevent escalation?</a:t>
            </a:r>
          </a:p>
          <a:p>
            <a:pPr marL="734051" lvl="1" indent="-367026" algn="l">
              <a:lnSpc>
                <a:spcPts val="5382"/>
              </a:lnSpc>
              <a:buFont typeface="Arial"/>
              <a:buChar char="•"/>
            </a:pPr>
            <a:r>
              <a:rPr lang="en-US" sz="3399">
                <a:solidFill>
                  <a:srgbClr val="000000"/>
                </a:solidFill>
                <a:latin typeface="Open Sauce"/>
                <a:ea typeface="Open Sauce"/>
                <a:cs typeface="Open Sauce"/>
                <a:sym typeface="Open Sauce"/>
              </a:rPr>
              <a:t>What could they do differently to reduce harm?</a:t>
            </a:r>
          </a:p>
          <a:p>
            <a:pPr marL="734051" lvl="1" indent="-367026" algn="l">
              <a:lnSpc>
                <a:spcPts val="5382"/>
              </a:lnSpc>
              <a:buFont typeface="Arial"/>
              <a:buChar char="•"/>
            </a:pPr>
            <a:r>
              <a:rPr lang="en-US" sz="3399">
                <a:solidFill>
                  <a:srgbClr val="000000"/>
                </a:solidFill>
                <a:latin typeface="Open Sauce"/>
                <a:ea typeface="Open Sauce"/>
                <a:cs typeface="Open Sauce"/>
                <a:sym typeface="Open Sauce"/>
              </a:rPr>
              <a:t>How do your emotions and feelings influence actions?</a:t>
            </a:r>
          </a:p>
          <a:p>
            <a:pPr algn="l">
              <a:lnSpc>
                <a:spcPts val="5382"/>
              </a:lnSpc>
            </a:pPr>
            <a:endParaRPr lang="en-US" sz="3399">
              <a:solidFill>
                <a:srgbClr val="000000"/>
              </a:solidFill>
              <a:latin typeface="Open Sauce"/>
              <a:ea typeface="Open Sauce"/>
              <a:cs typeface="Open Sauce"/>
              <a:sym typeface="Open Sauce"/>
            </a:endParaRPr>
          </a:p>
        </p:txBody>
      </p:sp>
      <p:sp>
        <p:nvSpPr>
          <p:cNvPr id="5" name="Freeform 5"/>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311126" y="3667316"/>
            <a:ext cx="10962259" cy="340867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Safe Spaces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2547055"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Safe Spaces</a:t>
            </a:r>
          </a:p>
        </p:txBody>
      </p:sp>
      <p:sp>
        <p:nvSpPr>
          <p:cNvPr id="5" name="TextBox 5"/>
          <p:cNvSpPr txBox="1"/>
          <p:nvPr/>
        </p:nvSpPr>
        <p:spPr>
          <a:xfrm>
            <a:off x="1028700" y="4763560"/>
            <a:ext cx="8479186" cy="1558036"/>
          </a:xfrm>
          <a:prstGeom prst="rect">
            <a:avLst/>
          </a:prstGeom>
        </p:spPr>
        <p:txBody>
          <a:bodyPr lIns="0" tIns="0" rIns="0" bIns="0" rtlCol="0" anchor="t">
            <a:spAutoFit/>
          </a:bodyPr>
          <a:lstStyle/>
          <a:p>
            <a:pPr algn="l">
              <a:lnSpc>
                <a:spcPts val="6331"/>
              </a:lnSpc>
            </a:pPr>
            <a:r>
              <a:rPr lang="en-US" sz="3999">
                <a:solidFill>
                  <a:srgbClr val="000000"/>
                </a:solidFill>
                <a:latin typeface="Open Sauce"/>
                <a:ea typeface="Open Sauce"/>
                <a:cs typeface="Open Sauce"/>
                <a:sym typeface="Open Sauce"/>
              </a:rPr>
              <a:t>What are some examples of safe spaces online, and in person? </a:t>
            </a: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1080381" y="3161505"/>
            <a:ext cx="4914547" cy="4914547"/>
          </a:xfrm>
          <a:custGeom>
            <a:avLst/>
            <a:gdLst/>
            <a:ahLst/>
            <a:cxnLst/>
            <a:rect l="l" t="t" r="r" b="b"/>
            <a:pathLst>
              <a:path w="4914547" h="4914547">
                <a:moveTo>
                  <a:pt x="0" y="0"/>
                </a:moveTo>
                <a:lnTo>
                  <a:pt x="4914547" y="0"/>
                </a:lnTo>
                <a:lnTo>
                  <a:pt x="4914547" y="4914547"/>
                </a:lnTo>
                <a:lnTo>
                  <a:pt x="0" y="4914547"/>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Freeform 4"/>
          <p:cNvSpPr/>
          <p:nvPr/>
        </p:nvSpPr>
        <p:spPr>
          <a:xfrm rot="-5400000">
            <a:off x="9729788" y="1110882"/>
            <a:ext cx="6447017" cy="10019269"/>
          </a:xfrm>
          <a:custGeom>
            <a:avLst/>
            <a:gdLst/>
            <a:ahLst/>
            <a:cxnLst/>
            <a:rect l="l" t="t" r="r" b="b"/>
            <a:pathLst>
              <a:path w="6447017" h="10019269">
                <a:moveTo>
                  <a:pt x="0" y="0"/>
                </a:moveTo>
                <a:lnTo>
                  <a:pt x="6447017" y="0"/>
                </a:lnTo>
                <a:lnTo>
                  <a:pt x="6447017" y="10019269"/>
                </a:lnTo>
                <a:lnTo>
                  <a:pt x="0" y="10019269"/>
                </a:lnTo>
                <a:lnTo>
                  <a:pt x="0" y="0"/>
                </a:lnTo>
                <a:close/>
              </a:path>
            </a:pathLst>
          </a:custGeom>
          <a:blipFill>
            <a:blip r:embed="rId2"/>
            <a:stretch>
              <a:fillRect l="-19397" r="-17065" b="-1305"/>
            </a:stretch>
          </a:blipFill>
        </p:spPr>
        <p:txBody>
          <a:bodyPr/>
          <a:lstStyle/>
          <a:p>
            <a:endParaRPr lang="en-US"/>
          </a:p>
        </p:txBody>
      </p:sp>
      <p:sp>
        <p:nvSpPr>
          <p:cNvPr id="5" name="TextBox 5"/>
          <p:cNvSpPr txBox="1"/>
          <p:nvPr/>
        </p:nvSpPr>
        <p:spPr>
          <a:xfrm>
            <a:off x="990600" y="2236508"/>
            <a:ext cx="12547055"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Safe Spaces</a:t>
            </a:r>
          </a:p>
        </p:txBody>
      </p:sp>
      <p:sp>
        <p:nvSpPr>
          <p:cNvPr id="6" name="TextBox 6"/>
          <p:cNvSpPr txBox="1"/>
          <p:nvPr/>
        </p:nvSpPr>
        <p:spPr>
          <a:xfrm>
            <a:off x="1028700" y="3789772"/>
            <a:ext cx="6729520" cy="3779414"/>
          </a:xfrm>
          <a:prstGeom prst="rect">
            <a:avLst/>
          </a:prstGeom>
        </p:spPr>
        <p:txBody>
          <a:bodyPr lIns="0" tIns="0" rIns="0" bIns="0" rtlCol="0" anchor="t">
            <a:spAutoFit/>
          </a:bodyPr>
          <a:lstStyle/>
          <a:p>
            <a:pPr algn="l">
              <a:lnSpc>
                <a:spcPts val="5025"/>
              </a:lnSpc>
            </a:pPr>
            <a:r>
              <a:rPr lang="en-US" sz="3174">
                <a:solidFill>
                  <a:srgbClr val="000000"/>
                </a:solidFill>
                <a:latin typeface="Open Sauce"/>
                <a:ea typeface="Open Sauce"/>
                <a:cs typeface="Open Sauce"/>
                <a:sym typeface="Open Sauce"/>
              </a:rPr>
              <a:t>Complete your phones and consider spaces that feel safe and those that could be unsafe. </a:t>
            </a:r>
          </a:p>
          <a:p>
            <a:pPr algn="l">
              <a:lnSpc>
                <a:spcPts val="5025"/>
              </a:lnSpc>
            </a:pPr>
            <a:endParaRPr lang="en-US" sz="3174">
              <a:solidFill>
                <a:srgbClr val="000000"/>
              </a:solidFill>
              <a:latin typeface="Open Sauce"/>
              <a:ea typeface="Open Sauce"/>
              <a:cs typeface="Open Sauce"/>
              <a:sym typeface="Open Sauce"/>
            </a:endParaRPr>
          </a:p>
          <a:p>
            <a:pPr algn="l">
              <a:lnSpc>
                <a:spcPts val="5025"/>
              </a:lnSpc>
            </a:pPr>
            <a:r>
              <a:rPr lang="en-US" sz="3174">
                <a:solidFill>
                  <a:srgbClr val="000000"/>
                </a:solidFill>
                <a:latin typeface="Open Sauce"/>
                <a:ea typeface="Open Sauce"/>
                <a:cs typeface="Open Sauce"/>
                <a:sym typeface="Open Sauce"/>
              </a:rPr>
              <a:t>Fold along the dotted lines to conceal your answers.   </a:t>
            </a:r>
          </a:p>
        </p:txBody>
      </p:sp>
      <p:sp>
        <p:nvSpPr>
          <p:cNvPr id="7" name="Freeform 7"/>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288345" y="2867659"/>
            <a:ext cx="10142144" cy="502792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Last Person Standing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a:videoFile r:link="rId1"/>
          </p:nvPr>
        </p:nvPicPr>
        <p:blipFill>
          <a:blip r:embed="rId4"/>
          <a:stretch>
            <a:fillRect/>
          </a:stretch>
        </p:blipFill>
        <p:spPr>
          <a:xfrm>
            <a:off x="0" y="0"/>
            <a:ext cx="18288000" cy="102789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1028700" y="2277704"/>
            <a:ext cx="15606753" cy="8562402"/>
          </a:xfrm>
          <a:prstGeom prst="rect">
            <a:avLst/>
          </a:prstGeom>
        </p:spPr>
        <p:txBody>
          <a:bodyPr lIns="0" tIns="0" rIns="0" bIns="0" rtlCol="0" anchor="t">
            <a:spAutoFit/>
          </a:bodyPr>
          <a:lstStyle/>
          <a:p>
            <a:pPr algn="l">
              <a:lnSpc>
                <a:spcPts val="3648"/>
              </a:lnSpc>
            </a:pPr>
            <a:r>
              <a:rPr lang="en-US" sz="7296">
                <a:solidFill>
                  <a:srgbClr val="B46CFE"/>
                </a:solidFill>
                <a:latin typeface="Archivo Black"/>
                <a:ea typeface="Archivo Black"/>
                <a:cs typeface="Archivo Black"/>
                <a:sym typeface="Archivo Black"/>
              </a:rPr>
              <a:t>Topping Description:</a:t>
            </a:r>
          </a:p>
          <a:p>
            <a:pPr algn="l">
              <a:lnSpc>
                <a:spcPts val="3648"/>
              </a:lnSpc>
            </a:pPr>
            <a:endParaRPr lang="en-US" sz="7296">
              <a:solidFill>
                <a:srgbClr val="B46CFE"/>
              </a:solidFill>
              <a:latin typeface="Archivo Black"/>
              <a:ea typeface="Archivo Black"/>
              <a:cs typeface="Archivo Black"/>
              <a:sym typeface="Archivo Black"/>
            </a:endParaRPr>
          </a:p>
          <a:p>
            <a:pPr algn="l">
              <a:lnSpc>
                <a:spcPts val="7313"/>
              </a:lnSpc>
            </a:pPr>
            <a:r>
              <a:rPr lang="en-US" sz="2925" u="sng">
                <a:solidFill>
                  <a:srgbClr val="5C50FF"/>
                </a:solidFill>
                <a:latin typeface="Archivo Black"/>
                <a:ea typeface="Archivo Black"/>
                <a:cs typeface="Archivo Black"/>
                <a:sym typeface="Archivo Black"/>
              </a:rPr>
              <a:t>Check in/Check Out </a:t>
            </a:r>
            <a:r>
              <a:rPr lang="en-US" sz="2925">
                <a:solidFill>
                  <a:srgbClr val="5C50FF"/>
                </a:solidFill>
                <a:latin typeface="Archivo Black"/>
                <a:ea typeface="Archivo Black"/>
                <a:cs typeface="Archivo Black"/>
                <a:sym typeface="Archivo Black"/>
              </a:rPr>
              <a:t>- Allow for space and time for thoughts/feelings/learning to be shared. </a:t>
            </a:r>
          </a:p>
          <a:p>
            <a:pPr algn="l">
              <a:lnSpc>
                <a:spcPts val="7313"/>
              </a:lnSpc>
            </a:pPr>
            <a:r>
              <a:rPr lang="en-US" sz="2925" u="sng">
                <a:solidFill>
                  <a:srgbClr val="5C50FF"/>
                </a:solidFill>
                <a:latin typeface="Archivo Black"/>
                <a:ea typeface="Archivo Black"/>
                <a:cs typeface="Archivo Black"/>
                <a:sym typeface="Archivo Black"/>
              </a:rPr>
              <a:t>Starter/Warm Up</a:t>
            </a:r>
            <a:r>
              <a:rPr lang="en-US" sz="2925">
                <a:solidFill>
                  <a:srgbClr val="5C50FF"/>
                </a:solidFill>
                <a:latin typeface="Archivo Black"/>
                <a:ea typeface="Archivo Black"/>
                <a:cs typeface="Archivo Black"/>
                <a:sym typeface="Archivo Black"/>
              </a:rPr>
              <a:t> - A fun way to hook young people into your lesson. </a:t>
            </a:r>
          </a:p>
          <a:p>
            <a:pPr algn="l">
              <a:lnSpc>
                <a:spcPts val="7313"/>
              </a:lnSpc>
            </a:pPr>
            <a:r>
              <a:rPr lang="en-US" sz="2925" u="sng">
                <a:solidFill>
                  <a:srgbClr val="5C50FF"/>
                </a:solidFill>
                <a:latin typeface="Archivo Black"/>
                <a:ea typeface="Archivo Black"/>
                <a:cs typeface="Archivo Black"/>
                <a:sym typeface="Archivo Black"/>
              </a:rPr>
              <a:t>Activity</a:t>
            </a:r>
            <a:r>
              <a:rPr lang="en-US" sz="2925">
                <a:solidFill>
                  <a:srgbClr val="5C50FF"/>
                </a:solidFill>
                <a:latin typeface="Archivo Black"/>
                <a:ea typeface="Archivo Black"/>
                <a:cs typeface="Archivo Black"/>
                <a:sym typeface="Archivo Black"/>
              </a:rPr>
              <a:t> - Where you introduce and explore your key points. </a:t>
            </a:r>
          </a:p>
          <a:p>
            <a:pPr algn="l">
              <a:lnSpc>
                <a:spcPts val="7313"/>
              </a:lnSpc>
            </a:pPr>
            <a:r>
              <a:rPr lang="en-US" sz="2925" u="sng">
                <a:solidFill>
                  <a:srgbClr val="5C50FF"/>
                </a:solidFill>
                <a:latin typeface="Archivo Black"/>
                <a:ea typeface="Archivo Black"/>
                <a:cs typeface="Archivo Black"/>
                <a:sym typeface="Archivo Black"/>
              </a:rPr>
              <a:t>Discussion </a:t>
            </a:r>
            <a:r>
              <a:rPr lang="en-US" sz="2925">
                <a:solidFill>
                  <a:srgbClr val="5C50FF"/>
                </a:solidFill>
                <a:latin typeface="Archivo Black"/>
                <a:ea typeface="Archivo Black"/>
                <a:cs typeface="Archivo Black"/>
                <a:sym typeface="Archivo Black"/>
              </a:rPr>
              <a:t>- Give your group time to talk about the topic, ideas and experiences. </a:t>
            </a:r>
          </a:p>
          <a:p>
            <a:pPr algn="l">
              <a:lnSpc>
                <a:spcPts val="7313"/>
              </a:lnSpc>
            </a:pPr>
            <a:r>
              <a:rPr lang="en-US" sz="2925" u="sng">
                <a:solidFill>
                  <a:srgbClr val="5C50FF"/>
                </a:solidFill>
                <a:latin typeface="Archivo Black"/>
                <a:ea typeface="Archivo Black"/>
                <a:cs typeface="Archivo Black"/>
                <a:sym typeface="Archivo Black"/>
              </a:rPr>
              <a:t>Round Up </a:t>
            </a:r>
            <a:r>
              <a:rPr lang="en-US" sz="2925">
                <a:solidFill>
                  <a:srgbClr val="5C50FF"/>
                </a:solidFill>
                <a:latin typeface="Archivo Black"/>
                <a:ea typeface="Archivo Black"/>
                <a:cs typeface="Archivo Black"/>
                <a:sym typeface="Archivo Black"/>
              </a:rPr>
              <a:t>- Sum up the key points of your lesson.</a:t>
            </a:r>
          </a:p>
          <a:p>
            <a:pPr algn="l">
              <a:lnSpc>
                <a:spcPts val="7313"/>
              </a:lnSpc>
            </a:pPr>
            <a:endParaRPr lang="en-US" sz="2925">
              <a:solidFill>
                <a:srgbClr val="5C50FF"/>
              </a:solidFill>
              <a:latin typeface="Archivo Black"/>
              <a:ea typeface="Archivo Black"/>
              <a:cs typeface="Archivo Black"/>
              <a:sym typeface="Archivo Black"/>
            </a:endParaRPr>
          </a:p>
          <a:p>
            <a:pPr algn="l">
              <a:lnSpc>
                <a:spcPts val="3789"/>
              </a:lnSpc>
            </a:pPr>
            <a:endParaRPr lang="en-US" sz="2925">
              <a:solidFill>
                <a:srgbClr val="5C50FF"/>
              </a:solidFill>
              <a:latin typeface="Archivo Black"/>
              <a:ea typeface="Archivo Black"/>
              <a:cs typeface="Archivo Black"/>
              <a:sym typeface="Archivo Black"/>
            </a:endParaRPr>
          </a:p>
        </p:txBody>
      </p:sp>
      <p:sp>
        <p:nvSpPr>
          <p:cNvPr id="5" name="Freeform 5"/>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1028700" y="2933700"/>
            <a:ext cx="8115300" cy="5688236"/>
          </a:xfrm>
          <a:prstGeom prst="rect">
            <a:avLst/>
          </a:prstGeom>
        </p:spPr>
        <p:txBody>
          <a:bodyPr lIns="0" tIns="0" rIns="0" bIns="0" rtlCol="0" anchor="t">
            <a:spAutoFit/>
          </a:bodyPr>
          <a:lstStyle/>
          <a:p>
            <a:pPr algn="ctr">
              <a:lnSpc>
                <a:spcPts val="6450"/>
              </a:lnSpc>
            </a:pPr>
            <a:r>
              <a:rPr lang="en-US" sz="4075">
                <a:solidFill>
                  <a:srgbClr val="000000"/>
                </a:solidFill>
                <a:latin typeface="Open Sauce"/>
                <a:ea typeface="Open Sauce"/>
                <a:cs typeface="Open Sauce"/>
                <a:sym typeface="Open Sauce"/>
              </a:rPr>
              <a:t>You have</a:t>
            </a:r>
            <a:r>
              <a:rPr lang="en-US" sz="4075" b="1">
                <a:solidFill>
                  <a:srgbClr val="000000"/>
                </a:solidFill>
                <a:latin typeface="Open Sauce Bold"/>
                <a:ea typeface="Open Sauce Bold"/>
                <a:cs typeface="Open Sauce Bold"/>
                <a:sym typeface="Open Sauce Bold"/>
              </a:rPr>
              <a:t> 2 minutes </a:t>
            </a:r>
            <a:r>
              <a:rPr lang="en-US" sz="4075">
                <a:solidFill>
                  <a:srgbClr val="000000"/>
                </a:solidFill>
                <a:latin typeface="Open Sauce"/>
                <a:ea typeface="Open Sauce"/>
                <a:cs typeface="Open Sauce"/>
                <a:sym typeface="Open Sauce"/>
              </a:rPr>
              <a:t>to write down as many ways as they can think of to take control of their social media. </a:t>
            </a:r>
          </a:p>
          <a:p>
            <a:pPr algn="ctr">
              <a:lnSpc>
                <a:spcPts val="6450"/>
              </a:lnSpc>
            </a:pPr>
            <a:endParaRPr lang="en-US" sz="4075">
              <a:solidFill>
                <a:srgbClr val="000000"/>
              </a:solidFill>
              <a:latin typeface="Open Sauce"/>
              <a:ea typeface="Open Sauce"/>
              <a:cs typeface="Open Sauce"/>
              <a:sym typeface="Open Sauce"/>
            </a:endParaRPr>
          </a:p>
          <a:p>
            <a:pPr algn="ctr">
              <a:lnSpc>
                <a:spcPts val="6450"/>
              </a:lnSpc>
            </a:pPr>
            <a:r>
              <a:rPr lang="en-US" sz="4075">
                <a:solidFill>
                  <a:srgbClr val="000000"/>
                </a:solidFill>
                <a:latin typeface="Open Sauce"/>
                <a:ea typeface="Open Sauce"/>
                <a:cs typeface="Open Sauce"/>
                <a:sym typeface="Open Sauce"/>
              </a:rPr>
              <a:t>You can include other ways not shown in the video.</a:t>
            </a:r>
          </a:p>
        </p:txBody>
      </p:sp>
      <p:sp>
        <p:nvSpPr>
          <p:cNvPr id="5" name="Freeform 5"/>
          <p:cNvSpPr/>
          <p:nvPr/>
        </p:nvSpPr>
        <p:spPr>
          <a:xfrm>
            <a:off x="10510249" y="3086100"/>
            <a:ext cx="6583680" cy="4114800"/>
          </a:xfrm>
          <a:custGeom>
            <a:avLst/>
            <a:gdLst/>
            <a:ahLst/>
            <a:cxnLst/>
            <a:rect l="l" t="t" r="r" b="b"/>
            <a:pathLst>
              <a:path w="6583680" h="4114800">
                <a:moveTo>
                  <a:pt x="0" y="0"/>
                </a:moveTo>
                <a:lnTo>
                  <a:pt x="6583680" y="0"/>
                </a:lnTo>
                <a:lnTo>
                  <a:pt x="658368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311126" y="3667316"/>
            <a:ext cx="10142144" cy="340867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Meme Maker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Freeform 4"/>
          <p:cNvSpPr/>
          <p:nvPr/>
        </p:nvSpPr>
        <p:spPr>
          <a:xfrm>
            <a:off x="11003941" y="2220661"/>
            <a:ext cx="6796236" cy="6796236"/>
          </a:xfrm>
          <a:custGeom>
            <a:avLst/>
            <a:gdLst/>
            <a:ahLst/>
            <a:cxnLst/>
            <a:rect l="l" t="t" r="r" b="b"/>
            <a:pathLst>
              <a:path w="6796236" h="6796236">
                <a:moveTo>
                  <a:pt x="0" y="0"/>
                </a:moveTo>
                <a:lnTo>
                  <a:pt x="6796235" y="0"/>
                </a:lnTo>
                <a:lnTo>
                  <a:pt x="6796235" y="6796235"/>
                </a:lnTo>
                <a:lnTo>
                  <a:pt x="0" y="6796235"/>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990600" y="2236508"/>
            <a:ext cx="12547055"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Meme Maker</a:t>
            </a:r>
          </a:p>
        </p:txBody>
      </p:sp>
      <p:sp>
        <p:nvSpPr>
          <p:cNvPr id="6" name="TextBox 6"/>
          <p:cNvSpPr txBox="1"/>
          <p:nvPr/>
        </p:nvSpPr>
        <p:spPr>
          <a:xfrm>
            <a:off x="990600" y="4288141"/>
            <a:ext cx="10041027" cy="4949342"/>
          </a:xfrm>
          <a:prstGeom prst="rect">
            <a:avLst/>
          </a:prstGeom>
        </p:spPr>
        <p:txBody>
          <a:bodyPr lIns="0" tIns="0" rIns="0" bIns="0" rtlCol="0" anchor="t">
            <a:spAutoFit/>
          </a:bodyPr>
          <a:lstStyle/>
          <a:p>
            <a:pPr marL="777240" lvl="1" indent="-388620" algn="l">
              <a:lnSpc>
                <a:spcPts val="5698"/>
              </a:lnSpc>
              <a:buFont typeface="Arial"/>
              <a:buChar char="•"/>
            </a:pPr>
            <a:r>
              <a:rPr lang="en-US" sz="3600">
                <a:solidFill>
                  <a:srgbClr val="000000"/>
                </a:solidFill>
                <a:latin typeface="Open Sauce"/>
                <a:ea typeface="Open Sauce"/>
                <a:cs typeface="Open Sauce"/>
                <a:sym typeface="Open Sauce"/>
              </a:rPr>
              <a:t>What is a meme? </a:t>
            </a:r>
          </a:p>
          <a:p>
            <a:pPr marL="777240" lvl="1" indent="-388620" algn="l">
              <a:lnSpc>
                <a:spcPts val="5698"/>
              </a:lnSpc>
              <a:buFont typeface="Arial"/>
              <a:buChar char="•"/>
            </a:pPr>
            <a:r>
              <a:rPr lang="en-US" sz="3600">
                <a:solidFill>
                  <a:srgbClr val="000000"/>
                </a:solidFill>
                <a:latin typeface="Open Sauce"/>
                <a:ea typeface="Open Sauce"/>
                <a:cs typeface="Open Sauce"/>
                <a:sym typeface="Open Sauce"/>
              </a:rPr>
              <a:t>What makes the memes effective at discouraging harmful online behaviour? </a:t>
            </a:r>
          </a:p>
          <a:p>
            <a:pPr marL="777240" lvl="1" indent="-388620" algn="l">
              <a:lnSpc>
                <a:spcPts val="5698"/>
              </a:lnSpc>
              <a:buFont typeface="Arial"/>
              <a:buChar char="•"/>
            </a:pPr>
            <a:r>
              <a:rPr lang="en-US" sz="3600">
                <a:solidFill>
                  <a:srgbClr val="000000"/>
                </a:solidFill>
                <a:latin typeface="Open Sauce"/>
                <a:ea typeface="Open Sauce"/>
                <a:cs typeface="Open Sauce"/>
                <a:sym typeface="Open Sauce"/>
              </a:rPr>
              <a:t>Which messages do you find most effective? </a:t>
            </a:r>
          </a:p>
          <a:p>
            <a:pPr algn="l">
              <a:lnSpc>
                <a:spcPts val="5698"/>
              </a:lnSpc>
            </a:pPr>
            <a:r>
              <a:rPr lang="en-US" sz="3600">
                <a:solidFill>
                  <a:srgbClr val="000000"/>
                </a:solidFill>
                <a:latin typeface="Open Sauce"/>
                <a:ea typeface="Open Sauce"/>
                <a:cs typeface="Open Sauce"/>
                <a:sym typeface="Open Sauce"/>
              </a:rPr>
              <a:t> </a:t>
            </a:r>
          </a:p>
          <a:p>
            <a:pPr algn="l">
              <a:lnSpc>
                <a:spcPts val="5698"/>
              </a:lnSpc>
            </a:pPr>
            <a:endParaRPr lang="en-US" sz="3600">
              <a:solidFill>
                <a:srgbClr val="000000"/>
              </a:solidFill>
              <a:latin typeface="Open Sauce"/>
              <a:ea typeface="Open Sauce"/>
              <a:cs typeface="Open Sauce"/>
              <a:sym typeface="Open Sauce"/>
            </a:endParaRPr>
          </a:p>
        </p:txBody>
      </p:sp>
      <p:sp>
        <p:nvSpPr>
          <p:cNvPr id="7" name="Freeform 7"/>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grpSp>
        <p:nvGrpSpPr>
          <p:cNvPr id="4" name="Group 4"/>
          <p:cNvGrpSpPr/>
          <p:nvPr/>
        </p:nvGrpSpPr>
        <p:grpSpPr>
          <a:xfrm>
            <a:off x="4086974" y="3427930"/>
            <a:ext cx="10114051" cy="5830370"/>
            <a:chOff x="0" y="0"/>
            <a:chExt cx="13485402" cy="7773827"/>
          </a:xfrm>
        </p:grpSpPr>
        <p:sp>
          <p:nvSpPr>
            <p:cNvPr id="5" name="Freeform 5"/>
            <p:cNvSpPr/>
            <p:nvPr/>
          </p:nvSpPr>
          <p:spPr>
            <a:xfrm>
              <a:off x="0" y="0"/>
              <a:ext cx="3791648" cy="3791648"/>
            </a:xfrm>
            <a:custGeom>
              <a:avLst/>
              <a:gdLst/>
              <a:ahLst/>
              <a:cxnLst/>
              <a:rect l="l" t="t" r="r" b="b"/>
              <a:pathLst>
                <a:path w="3791648" h="3791648">
                  <a:moveTo>
                    <a:pt x="0" y="0"/>
                  </a:moveTo>
                  <a:lnTo>
                    <a:pt x="3791648" y="0"/>
                  </a:lnTo>
                  <a:lnTo>
                    <a:pt x="3791648" y="3791648"/>
                  </a:lnTo>
                  <a:lnTo>
                    <a:pt x="0" y="3791648"/>
                  </a:lnTo>
                  <a:lnTo>
                    <a:pt x="0" y="0"/>
                  </a:lnTo>
                  <a:close/>
                </a:path>
              </a:pathLst>
            </a:custGeom>
            <a:blipFill>
              <a:blip r:embed="rId2"/>
              <a:stretch>
                <a:fillRect/>
              </a:stretch>
            </a:blipFill>
          </p:spPr>
          <p:txBody>
            <a:bodyPr/>
            <a:lstStyle/>
            <a:p>
              <a:endParaRPr lang="en-US"/>
            </a:p>
          </p:txBody>
        </p:sp>
        <p:sp>
          <p:nvSpPr>
            <p:cNvPr id="6" name="Freeform 6"/>
            <p:cNvSpPr/>
            <p:nvPr/>
          </p:nvSpPr>
          <p:spPr>
            <a:xfrm>
              <a:off x="9662615" y="28912"/>
              <a:ext cx="3791648" cy="3791648"/>
            </a:xfrm>
            <a:custGeom>
              <a:avLst/>
              <a:gdLst/>
              <a:ahLst/>
              <a:cxnLst/>
              <a:rect l="l" t="t" r="r" b="b"/>
              <a:pathLst>
                <a:path w="3791648" h="3791648">
                  <a:moveTo>
                    <a:pt x="0" y="0"/>
                  </a:moveTo>
                  <a:lnTo>
                    <a:pt x="3791648" y="0"/>
                  </a:lnTo>
                  <a:lnTo>
                    <a:pt x="3791648" y="3791648"/>
                  </a:lnTo>
                  <a:lnTo>
                    <a:pt x="0" y="3791648"/>
                  </a:lnTo>
                  <a:lnTo>
                    <a:pt x="0" y="0"/>
                  </a:lnTo>
                  <a:close/>
                </a:path>
              </a:pathLst>
            </a:custGeom>
            <a:blipFill>
              <a:blip r:embed="rId3"/>
              <a:stretch>
                <a:fillRect/>
              </a:stretch>
            </a:blipFill>
          </p:spPr>
          <p:txBody>
            <a:bodyPr/>
            <a:lstStyle/>
            <a:p>
              <a:endParaRPr lang="en-US"/>
            </a:p>
          </p:txBody>
        </p:sp>
        <p:sp>
          <p:nvSpPr>
            <p:cNvPr id="7" name="Freeform 7"/>
            <p:cNvSpPr/>
            <p:nvPr/>
          </p:nvSpPr>
          <p:spPr>
            <a:xfrm>
              <a:off x="4829567" y="0"/>
              <a:ext cx="3791648" cy="3791648"/>
            </a:xfrm>
            <a:custGeom>
              <a:avLst/>
              <a:gdLst/>
              <a:ahLst/>
              <a:cxnLst/>
              <a:rect l="l" t="t" r="r" b="b"/>
              <a:pathLst>
                <a:path w="3791648" h="3791648">
                  <a:moveTo>
                    <a:pt x="0" y="0"/>
                  </a:moveTo>
                  <a:lnTo>
                    <a:pt x="3791648" y="0"/>
                  </a:lnTo>
                  <a:lnTo>
                    <a:pt x="3791648" y="3791648"/>
                  </a:lnTo>
                  <a:lnTo>
                    <a:pt x="0" y="3791648"/>
                  </a:lnTo>
                  <a:lnTo>
                    <a:pt x="0" y="0"/>
                  </a:lnTo>
                  <a:close/>
                </a:path>
              </a:pathLst>
            </a:custGeom>
            <a:blipFill>
              <a:blip r:embed="rId4"/>
              <a:stretch>
                <a:fillRect/>
              </a:stretch>
            </a:blipFill>
          </p:spPr>
          <p:txBody>
            <a:bodyPr/>
            <a:lstStyle/>
            <a:p>
              <a:endParaRPr lang="en-US"/>
            </a:p>
          </p:txBody>
        </p:sp>
        <p:sp>
          <p:nvSpPr>
            <p:cNvPr id="8" name="Freeform 8"/>
            <p:cNvSpPr/>
            <p:nvPr/>
          </p:nvSpPr>
          <p:spPr>
            <a:xfrm>
              <a:off x="4829567" y="3982179"/>
              <a:ext cx="3791648" cy="3791648"/>
            </a:xfrm>
            <a:custGeom>
              <a:avLst/>
              <a:gdLst/>
              <a:ahLst/>
              <a:cxnLst/>
              <a:rect l="l" t="t" r="r" b="b"/>
              <a:pathLst>
                <a:path w="3791648" h="3791648">
                  <a:moveTo>
                    <a:pt x="0" y="0"/>
                  </a:moveTo>
                  <a:lnTo>
                    <a:pt x="3791648" y="0"/>
                  </a:lnTo>
                  <a:lnTo>
                    <a:pt x="3791648" y="3791648"/>
                  </a:lnTo>
                  <a:lnTo>
                    <a:pt x="0" y="3791648"/>
                  </a:lnTo>
                  <a:lnTo>
                    <a:pt x="0" y="0"/>
                  </a:lnTo>
                  <a:close/>
                </a:path>
              </a:pathLst>
            </a:custGeom>
            <a:blipFill>
              <a:blip r:embed="rId5"/>
              <a:stretch>
                <a:fillRect/>
              </a:stretch>
            </a:blipFill>
          </p:spPr>
          <p:txBody>
            <a:bodyPr/>
            <a:lstStyle/>
            <a:p>
              <a:endParaRPr lang="en-US"/>
            </a:p>
          </p:txBody>
        </p:sp>
        <p:sp>
          <p:nvSpPr>
            <p:cNvPr id="9" name="Freeform 9"/>
            <p:cNvSpPr/>
            <p:nvPr/>
          </p:nvSpPr>
          <p:spPr>
            <a:xfrm>
              <a:off x="9697235" y="3985660"/>
              <a:ext cx="3788167" cy="3788167"/>
            </a:xfrm>
            <a:custGeom>
              <a:avLst/>
              <a:gdLst/>
              <a:ahLst/>
              <a:cxnLst/>
              <a:rect l="l" t="t" r="r" b="b"/>
              <a:pathLst>
                <a:path w="3788167" h="3788167">
                  <a:moveTo>
                    <a:pt x="0" y="0"/>
                  </a:moveTo>
                  <a:lnTo>
                    <a:pt x="3788167" y="0"/>
                  </a:lnTo>
                  <a:lnTo>
                    <a:pt x="3788167" y="3788167"/>
                  </a:lnTo>
                  <a:lnTo>
                    <a:pt x="0" y="3788167"/>
                  </a:lnTo>
                  <a:lnTo>
                    <a:pt x="0" y="0"/>
                  </a:lnTo>
                  <a:close/>
                </a:path>
              </a:pathLst>
            </a:custGeom>
            <a:blipFill>
              <a:blip r:embed="rId6"/>
              <a:stretch>
                <a:fillRect/>
              </a:stretch>
            </a:blipFill>
          </p:spPr>
          <p:txBody>
            <a:bodyPr/>
            <a:lstStyle/>
            <a:p>
              <a:endParaRPr lang="en-US"/>
            </a:p>
          </p:txBody>
        </p:sp>
        <p:sp>
          <p:nvSpPr>
            <p:cNvPr id="10" name="Freeform 10"/>
            <p:cNvSpPr/>
            <p:nvPr/>
          </p:nvSpPr>
          <p:spPr>
            <a:xfrm>
              <a:off x="22781" y="3982179"/>
              <a:ext cx="3768867" cy="3768867"/>
            </a:xfrm>
            <a:custGeom>
              <a:avLst/>
              <a:gdLst/>
              <a:ahLst/>
              <a:cxnLst/>
              <a:rect l="l" t="t" r="r" b="b"/>
              <a:pathLst>
                <a:path w="3768867" h="3768867">
                  <a:moveTo>
                    <a:pt x="0" y="0"/>
                  </a:moveTo>
                  <a:lnTo>
                    <a:pt x="3768867" y="0"/>
                  </a:lnTo>
                  <a:lnTo>
                    <a:pt x="3768867" y="3768867"/>
                  </a:lnTo>
                  <a:lnTo>
                    <a:pt x="0" y="3768867"/>
                  </a:lnTo>
                  <a:lnTo>
                    <a:pt x="0" y="0"/>
                  </a:lnTo>
                  <a:close/>
                </a:path>
              </a:pathLst>
            </a:custGeom>
            <a:blipFill>
              <a:blip r:embed="rId7"/>
              <a:stretch>
                <a:fillRect/>
              </a:stretch>
            </a:blipFill>
          </p:spPr>
          <p:txBody>
            <a:bodyPr/>
            <a:lstStyle/>
            <a:p>
              <a:endParaRPr lang="en-US"/>
            </a:p>
          </p:txBody>
        </p:sp>
      </p:grpSp>
      <p:sp>
        <p:nvSpPr>
          <p:cNvPr id="11" name="TextBox 11"/>
          <p:cNvSpPr txBox="1"/>
          <p:nvPr/>
        </p:nvSpPr>
        <p:spPr>
          <a:xfrm>
            <a:off x="990600" y="2236508"/>
            <a:ext cx="12547055"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Examples</a:t>
            </a:r>
          </a:p>
        </p:txBody>
      </p:sp>
      <p:sp>
        <p:nvSpPr>
          <p:cNvPr id="12" name="Freeform 12"/>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B46CFE"/>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5C50FF"/>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5C50FF"/>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5C50FF"/>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5C50FF"/>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5C50FF"/>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5C50FF"/>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5C50FF"/>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5C50FF"/>
            </a:solidFill>
          </p:spPr>
          <p:txBody>
            <a:bodyPr/>
            <a:lstStyle/>
            <a:p>
              <a:endParaRPr lang="en-US"/>
            </a:p>
          </p:txBody>
        </p:sp>
      </p:grpSp>
      <p:sp>
        <p:nvSpPr>
          <p:cNvPr id="12" name="TextBox 12"/>
          <p:cNvSpPr txBox="1"/>
          <p:nvPr/>
        </p:nvSpPr>
        <p:spPr>
          <a:xfrm>
            <a:off x="1311126" y="3667316"/>
            <a:ext cx="13775092" cy="178942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Discussion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028700" y="1504950"/>
            <a:ext cx="11509002" cy="826642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STEPS to Being an Active Bystander Online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C50FF"/>
        </a:solidFill>
        <a:effectLst/>
      </p:bgPr>
    </p:bg>
    <p:spTree>
      <p:nvGrpSpPr>
        <p:cNvPr id="1" name=""/>
        <p:cNvGrpSpPr/>
        <p:nvPr/>
      </p:nvGrpSpPr>
      <p:grpSpPr>
        <a:xfrm>
          <a:off x="0" y="0"/>
          <a:ext cx="0" cy="0"/>
          <a:chOff x="0" y="0"/>
          <a:chExt cx="0" cy="0"/>
        </a:xfrm>
      </p:grpSpPr>
      <p:sp>
        <p:nvSpPr>
          <p:cNvPr id="2" name="Freeform 2"/>
          <p:cNvSpPr/>
          <p:nvPr/>
        </p:nvSpPr>
        <p:spPr>
          <a:xfrm>
            <a:off x="3932587" y="0"/>
            <a:ext cx="10422825" cy="10287000"/>
          </a:xfrm>
          <a:custGeom>
            <a:avLst/>
            <a:gdLst/>
            <a:ahLst/>
            <a:cxnLst/>
            <a:rect l="l" t="t" r="r" b="b"/>
            <a:pathLst>
              <a:path w="10422825" h="10287000">
                <a:moveTo>
                  <a:pt x="0" y="0"/>
                </a:moveTo>
                <a:lnTo>
                  <a:pt x="10422826" y="0"/>
                </a:lnTo>
                <a:lnTo>
                  <a:pt x="10422826" y="10287000"/>
                </a:lnTo>
                <a:lnTo>
                  <a:pt x="0" y="10287000"/>
                </a:lnTo>
                <a:lnTo>
                  <a:pt x="0" y="0"/>
                </a:lnTo>
                <a:close/>
              </a:path>
            </a:pathLst>
          </a:custGeom>
          <a:blipFill>
            <a:blip r:embed="rId2"/>
            <a:stretch>
              <a:fillRect t="-15579" r="-1895" b="-27561"/>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65083"/>
            <a:ext cx="15409876" cy="889716"/>
          </a:xfrm>
          <a:prstGeom prst="rect">
            <a:avLst/>
          </a:prstGeom>
        </p:spPr>
        <p:txBody>
          <a:bodyPr lIns="0" tIns="0" rIns="0" bIns="0" rtlCol="0" anchor="t">
            <a:spAutoFit/>
          </a:bodyPr>
          <a:lstStyle/>
          <a:p>
            <a:pPr algn="l">
              <a:lnSpc>
                <a:spcPts val="7135"/>
              </a:lnSpc>
            </a:pPr>
            <a:r>
              <a:rPr lang="en-US" sz="5096">
                <a:solidFill>
                  <a:srgbClr val="B46CFE"/>
                </a:solidFill>
                <a:latin typeface="Archivo Black"/>
                <a:ea typeface="Archivo Black"/>
                <a:cs typeface="Archivo Black"/>
                <a:sym typeface="Archivo Black"/>
              </a:rPr>
              <a:t>STEPS to Being an Active Bystander Online</a:t>
            </a:r>
          </a:p>
        </p:txBody>
      </p:sp>
      <p:sp>
        <p:nvSpPr>
          <p:cNvPr id="5" name="TextBox 5"/>
          <p:cNvSpPr txBox="1"/>
          <p:nvPr/>
        </p:nvSpPr>
        <p:spPr>
          <a:xfrm>
            <a:off x="1028700" y="3621524"/>
            <a:ext cx="15371776" cy="7092467"/>
          </a:xfrm>
          <a:prstGeom prst="rect">
            <a:avLst/>
          </a:prstGeom>
        </p:spPr>
        <p:txBody>
          <a:bodyPr lIns="0" tIns="0" rIns="0" bIns="0" rtlCol="0" anchor="t">
            <a:spAutoFit/>
          </a:bodyPr>
          <a:lstStyle/>
          <a:p>
            <a:pPr algn="l">
              <a:lnSpc>
                <a:spcPts val="5698"/>
              </a:lnSpc>
            </a:pPr>
            <a:r>
              <a:rPr lang="en-US" sz="3600">
                <a:solidFill>
                  <a:srgbClr val="000000"/>
                </a:solidFill>
                <a:latin typeface="Open Sauce"/>
                <a:ea typeface="Open Sauce"/>
                <a:cs typeface="Open Sauce"/>
                <a:sym typeface="Open Sauce"/>
              </a:rPr>
              <a:t>1... Step Up</a:t>
            </a:r>
          </a:p>
          <a:p>
            <a:pPr algn="l">
              <a:lnSpc>
                <a:spcPts val="5698"/>
              </a:lnSpc>
            </a:pPr>
            <a:r>
              <a:rPr lang="en-US" sz="3600">
                <a:solidFill>
                  <a:srgbClr val="000000"/>
                </a:solidFill>
                <a:latin typeface="Open Sauce"/>
                <a:ea typeface="Open Sauce"/>
                <a:cs typeface="Open Sauce"/>
                <a:sym typeface="Open Sauce"/>
              </a:rPr>
              <a:t>What impact can leaving a supportive comment have on someone experiencing harmful behavior online? Why might this be effective?</a:t>
            </a:r>
          </a:p>
          <a:p>
            <a:pPr algn="l">
              <a:lnSpc>
                <a:spcPts val="5698"/>
              </a:lnSpc>
            </a:pPr>
            <a:endParaRPr lang="en-US" sz="3600">
              <a:solidFill>
                <a:srgbClr val="000000"/>
              </a:solidFill>
              <a:latin typeface="Open Sauce"/>
              <a:ea typeface="Open Sauce"/>
              <a:cs typeface="Open Sauce"/>
              <a:sym typeface="Open Sauce"/>
            </a:endParaRPr>
          </a:p>
          <a:p>
            <a:pPr algn="l">
              <a:lnSpc>
                <a:spcPts val="5698"/>
              </a:lnSpc>
            </a:pPr>
            <a:r>
              <a:rPr lang="en-US" sz="3600">
                <a:solidFill>
                  <a:srgbClr val="000000"/>
                </a:solidFill>
                <a:latin typeface="Open Sauce"/>
                <a:ea typeface="Open Sauce"/>
                <a:cs typeface="Open Sauce"/>
                <a:sym typeface="Open Sauce"/>
              </a:rPr>
              <a:t>2...Tell an Adult</a:t>
            </a:r>
          </a:p>
          <a:p>
            <a:pPr algn="l">
              <a:lnSpc>
                <a:spcPts val="5698"/>
              </a:lnSpc>
            </a:pPr>
            <a:r>
              <a:rPr lang="en-US" sz="3600">
                <a:solidFill>
                  <a:srgbClr val="000000"/>
                </a:solidFill>
                <a:latin typeface="Open Sauce"/>
                <a:ea typeface="Open Sauce"/>
                <a:cs typeface="Open Sauce"/>
                <a:sym typeface="Open Sauce"/>
              </a:rPr>
              <a:t>When should you report online issues to a trusted adult or police? What might stop someone from doing it?</a:t>
            </a:r>
          </a:p>
          <a:p>
            <a:pPr algn="l">
              <a:lnSpc>
                <a:spcPts val="5698"/>
              </a:lnSpc>
            </a:pPr>
            <a:endParaRPr lang="en-US" sz="3600">
              <a:solidFill>
                <a:srgbClr val="000000"/>
              </a:solidFill>
              <a:latin typeface="Open Sauce"/>
              <a:ea typeface="Open Sauce"/>
              <a:cs typeface="Open Sauce"/>
              <a:sym typeface="Open Sauce"/>
            </a:endParaRPr>
          </a:p>
          <a:p>
            <a:pPr algn="l">
              <a:lnSpc>
                <a:spcPts val="5698"/>
              </a:lnSpc>
            </a:pPr>
            <a:endParaRPr lang="en-US" sz="3600">
              <a:solidFill>
                <a:srgbClr val="000000"/>
              </a:solidFill>
              <a:latin typeface="Open Sauce"/>
              <a:ea typeface="Open Sauce"/>
              <a:cs typeface="Open Sauce"/>
              <a:sym typeface="Open Sauce"/>
            </a:endParaRPr>
          </a:p>
          <a:p>
            <a:pPr algn="l">
              <a:lnSpc>
                <a:spcPts val="5698"/>
              </a:lnSpc>
            </a:pPr>
            <a:endParaRPr lang="en-US" sz="3600">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65083"/>
            <a:ext cx="15409876" cy="889716"/>
          </a:xfrm>
          <a:prstGeom prst="rect">
            <a:avLst/>
          </a:prstGeom>
        </p:spPr>
        <p:txBody>
          <a:bodyPr lIns="0" tIns="0" rIns="0" bIns="0" rtlCol="0" anchor="t">
            <a:spAutoFit/>
          </a:bodyPr>
          <a:lstStyle/>
          <a:p>
            <a:pPr algn="l">
              <a:lnSpc>
                <a:spcPts val="7135"/>
              </a:lnSpc>
            </a:pPr>
            <a:r>
              <a:rPr lang="en-US" sz="5096">
                <a:solidFill>
                  <a:srgbClr val="B46CFE"/>
                </a:solidFill>
                <a:latin typeface="Archivo Black"/>
                <a:ea typeface="Archivo Black"/>
                <a:cs typeface="Archivo Black"/>
                <a:sym typeface="Archivo Black"/>
              </a:rPr>
              <a:t>STEPS to Being an Active Bystander Online</a:t>
            </a:r>
          </a:p>
        </p:txBody>
      </p:sp>
      <p:sp>
        <p:nvSpPr>
          <p:cNvPr id="5" name="TextBox 5"/>
          <p:cNvSpPr txBox="1"/>
          <p:nvPr/>
        </p:nvSpPr>
        <p:spPr>
          <a:xfrm>
            <a:off x="1028700" y="3621524"/>
            <a:ext cx="15371776" cy="7806842"/>
          </a:xfrm>
          <a:prstGeom prst="rect">
            <a:avLst/>
          </a:prstGeom>
        </p:spPr>
        <p:txBody>
          <a:bodyPr lIns="0" tIns="0" rIns="0" bIns="0" rtlCol="0" anchor="t">
            <a:spAutoFit/>
          </a:bodyPr>
          <a:lstStyle/>
          <a:p>
            <a:pPr algn="l">
              <a:lnSpc>
                <a:spcPts val="5698"/>
              </a:lnSpc>
            </a:pPr>
            <a:r>
              <a:rPr lang="en-US" sz="3600">
                <a:solidFill>
                  <a:srgbClr val="000000"/>
                </a:solidFill>
                <a:latin typeface="Open Sauce"/>
                <a:ea typeface="Open Sauce"/>
                <a:cs typeface="Open Sauce"/>
                <a:sym typeface="Open Sauce"/>
              </a:rPr>
              <a:t>3...Explain It</a:t>
            </a:r>
          </a:p>
          <a:p>
            <a:pPr algn="l">
              <a:lnSpc>
                <a:spcPts val="5698"/>
              </a:lnSpc>
            </a:pPr>
            <a:r>
              <a:rPr lang="en-US" sz="3600">
                <a:solidFill>
                  <a:srgbClr val="000000"/>
                </a:solidFill>
                <a:latin typeface="Open Sauce"/>
                <a:ea typeface="Open Sauce"/>
                <a:cs typeface="Open Sauce"/>
                <a:sym typeface="Open Sauce"/>
              </a:rPr>
              <a:t>How can keeping a record of harmful online behavior help in addressing recurring issues? What details should you note down?</a:t>
            </a:r>
          </a:p>
          <a:p>
            <a:pPr algn="l">
              <a:lnSpc>
                <a:spcPts val="5698"/>
              </a:lnSpc>
            </a:pPr>
            <a:endParaRPr lang="en-US" sz="3600">
              <a:solidFill>
                <a:srgbClr val="000000"/>
              </a:solidFill>
              <a:latin typeface="Open Sauce"/>
              <a:ea typeface="Open Sauce"/>
              <a:cs typeface="Open Sauce"/>
              <a:sym typeface="Open Sauce"/>
            </a:endParaRPr>
          </a:p>
          <a:p>
            <a:pPr algn="l">
              <a:lnSpc>
                <a:spcPts val="5698"/>
              </a:lnSpc>
            </a:pPr>
            <a:r>
              <a:rPr lang="en-US" sz="3600">
                <a:solidFill>
                  <a:srgbClr val="000000"/>
                </a:solidFill>
                <a:latin typeface="Open Sauce"/>
                <a:ea typeface="Open Sauce"/>
                <a:cs typeface="Open Sauce"/>
                <a:sym typeface="Open Sauce"/>
              </a:rPr>
              <a:t>4...Pull Attention Away</a:t>
            </a:r>
          </a:p>
          <a:p>
            <a:pPr algn="l">
              <a:lnSpc>
                <a:spcPts val="5698"/>
              </a:lnSpc>
            </a:pPr>
            <a:r>
              <a:rPr lang="en-US" sz="3600">
                <a:solidFill>
                  <a:srgbClr val="000000"/>
                </a:solidFill>
                <a:latin typeface="Open Sauce"/>
                <a:ea typeface="Open Sauce"/>
                <a:cs typeface="Open Sauce"/>
                <a:sym typeface="Open Sauce"/>
              </a:rPr>
              <a:t>How can redirecting a conversation or posting something positive defuse a harmful situation online? What are some examples of how to do this effectively?</a:t>
            </a:r>
          </a:p>
          <a:p>
            <a:pPr algn="l">
              <a:lnSpc>
                <a:spcPts val="5698"/>
              </a:lnSpc>
            </a:pPr>
            <a:endParaRPr lang="en-US" sz="3600">
              <a:solidFill>
                <a:srgbClr val="000000"/>
              </a:solidFill>
              <a:latin typeface="Open Sauce"/>
              <a:ea typeface="Open Sauce"/>
              <a:cs typeface="Open Sauce"/>
              <a:sym typeface="Open Sauce"/>
            </a:endParaRPr>
          </a:p>
          <a:p>
            <a:pPr algn="l">
              <a:lnSpc>
                <a:spcPts val="5698"/>
              </a:lnSpc>
            </a:pPr>
            <a:endParaRPr lang="en-US" sz="3600">
              <a:solidFill>
                <a:srgbClr val="000000"/>
              </a:solidFill>
              <a:latin typeface="Open Sauce"/>
              <a:ea typeface="Open Sauce"/>
              <a:cs typeface="Open Sauce"/>
              <a:sym typeface="Open Sauce"/>
            </a:endParaRPr>
          </a:p>
          <a:p>
            <a:pPr algn="l">
              <a:lnSpc>
                <a:spcPts val="5698"/>
              </a:lnSpc>
            </a:pPr>
            <a:endParaRPr lang="en-US" sz="3600">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65083"/>
            <a:ext cx="15409876" cy="889716"/>
          </a:xfrm>
          <a:prstGeom prst="rect">
            <a:avLst/>
          </a:prstGeom>
        </p:spPr>
        <p:txBody>
          <a:bodyPr lIns="0" tIns="0" rIns="0" bIns="0" rtlCol="0" anchor="t">
            <a:spAutoFit/>
          </a:bodyPr>
          <a:lstStyle/>
          <a:p>
            <a:pPr algn="l">
              <a:lnSpc>
                <a:spcPts val="7135"/>
              </a:lnSpc>
            </a:pPr>
            <a:r>
              <a:rPr lang="en-US" sz="5096">
                <a:solidFill>
                  <a:srgbClr val="B46CFE"/>
                </a:solidFill>
                <a:latin typeface="Archivo Black"/>
                <a:ea typeface="Archivo Black"/>
                <a:cs typeface="Archivo Black"/>
                <a:sym typeface="Archivo Black"/>
              </a:rPr>
              <a:t>STEPS to Being an Active Bystander Online</a:t>
            </a:r>
          </a:p>
        </p:txBody>
      </p:sp>
      <p:sp>
        <p:nvSpPr>
          <p:cNvPr id="5" name="TextBox 5"/>
          <p:cNvSpPr txBox="1"/>
          <p:nvPr/>
        </p:nvSpPr>
        <p:spPr>
          <a:xfrm>
            <a:off x="1028700" y="3621524"/>
            <a:ext cx="15371776" cy="3520592"/>
          </a:xfrm>
          <a:prstGeom prst="rect">
            <a:avLst/>
          </a:prstGeom>
        </p:spPr>
        <p:txBody>
          <a:bodyPr lIns="0" tIns="0" rIns="0" bIns="0" rtlCol="0" anchor="t">
            <a:spAutoFit/>
          </a:bodyPr>
          <a:lstStyle/>
          <a:p>
            <a:pPr algn="l">
              <a:lnSpc>
                <a:spcPts val="5698"/>
              </a:lnSpc>
            </a:pPr>
            <a:endParaRPr/>
          </a:p>
          <a:p>
            <a:pPr algn="l">
              <a:lnSpc>
                <a:spcPts val="5698"/>
              </a:lnSpc>
            </a:pPr>
            <a:r>
              <a:rPr lang="en-US" sz="3600">
                <a:solidFill>
                  <a:srgbClr val="000000"/>
                </a:solidFill>
                <a:latin typeface="Open Sauce"/>
                <a:ea typeface="Open Sauce"/>
                <a:cs typeface="Open Sauce"/>
                <a:sym typeface="Open Sauce"/>
              </a:rPr>
              <a:t>5... Support Later</a:t>
            </a:r>
          </a:p>
          <a:p>
            <a:pPr algn="l">
              <a:lnSpc>
                <a:spcPts val="5698"/>
              </a:lnSpc>
            </a:pPr>
            <a:r>
              <a:rPr lang="en-US" sz="3600">
                <a:solidFill>
                  <a:srgbClr val="000000"/>
                </a:solidFill>
                <a:latin typeface="Open Sauce"/>
                <a:ea typeface="Open Sauce"/>
                <a:cs typeface="Open Sauce"/>
                <a:sym typeface="Open Sauce"/>
              </a:rPr>
              <a:t>Why is it important to check in privately with a friend after an incident? How can this follow-up support their mental health?</a:t>
            </a:r>
          </a:p>
          <a:p>
            <a:pPr algn="l">
              <a:lnSpc>
                <a:spcPts val="5698"/>
              </a:lnSpc>
            </a:pPr>
            <a:endParaRPr lang="en-US" sz="3600">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865158"/>
            <a:ext cx="14937629" cy="4207163"/>
          </a:xfrm>
          <a:prstGeom prst="rect">
            <a:avLst/>
          </a:prstGeom>
        </p:spPr>
        <p:txBody>
          <a:bodyPr lIns="0" tIns="0" rIns="0" bIns="0" rtlCol="0" anchor="t">
            <a:spAutoFit/>
          </a:bodyPr>
          <a:lstStyle/>
          <a:p>
            <a:pPr algn="l">
              <a:lnSpc>
                <a:spcPts val="3648"/>
              </a:lnSpc>
            </a:pPr>
            <a:r>
              <a:rPr lang="en-US" sz="7296">
                <a:solidFill>
                  <a:srgbClr val="B46CFE"/>
                </a:solidFill>
                <a:latin typeface="Archivo Black"/>
                <a:ea typeface="Archivo Black"/>
                <a:cs typeface="Archivo Black"/>
                <a:sym typeface="Archivo Black"/>
              </a:rPr>
              <a:t>Contents</a:t>
            </a:r>
          </a:p>
          <a:p>
            <a:pPr algn="l">
              <a:lnSpc>
                <a:spcPts val="3648"/>
              </a:lnSpc>
            </a:pPr>
            <a:endParaRPr lang="en-US" sz="7296">
              <a:solidFill>
                <a:srgbClr val="B46CFE"/>
              </a:solidFill>
              <a:latin typeface="Archivo Black"/>
              <a:ea typeface="Archivo Black"/>
              <a:cs typeface="Archivo Black"/>
              <a:sym typeface="Archivo Black"/>
            </a:endParaRPr>
          </a:p>
          <a:p>
            <a:pPr marL="631621" lvl="1" indent="-315810" algn="l">
              <a:lnSpc>
                <a:spcPts val="7313"/>
              </a:lnSpc>
              <a:buFont typeface="Arial"/>
              <a:buChar char="•"/>
            </a:pPr>
            <a:r>
              <a:rPr lang="en-US" sz="2925">
                <a:solidFill>
                  <a:srgbClr val="5C50FF"/>
                </a:solidFill>
                <a:latin typeface="Archivo Black"/>
                <a:ea typeface="Archivo Black"/>
                <a:cs typeface="Archivo Black"/>
                <a:sym typeface="Archivo Black"/>
              </a:rPr>
              <a:t>Check in </a:t>
            </a:r>
          </a:p>
          <a:p>
            <a:pPr marL="631621" lvl="1" indent="-315810" algn="l">
              <a:lnSpc>
                <a:spcPts val="7313"/>
              </a:lnSpc>
              <a:buFont typeface="Arial"/>
              <a:buChar char="•"/>
            </a:pPr>
            <a:r>
              <a:rPr lang="en-US" sz="2925">
                <a:solidFill>
                  <a:srgbClr val="5C50FF"/>
                </a:solidFill>
                <a:latin typeface="Archivo Black"/>
                <a:ea typeface="Archivo Black"/>
                <a:cs typeface="Archivo Black"/>
                <a:sym typeface="Archivo Black"/>
              </a:rPr>
              <a:t>Activities </a:t>
            </a:r>
          </a:p>
          <a:p>
            <a:pPr marL="631621" lvl="1" indent="-315810" algn="l">
              <a:lnSpc>
                <a:spcPts val="7313"/>
              </a:lnSpc>
              <a:buFont typeface="Arial"/>
              <a:buChar char="•"/>
            </a:pPr>
            <a:r>
              <a:rPr lang="en-US" sz="2925">
                <a:solidFill>
                  <a:srgbClr val="5C50FF"/>
                </a:solidFill>
                <a:latin typeface="Archivo Black"/>
                <a:ea typeface="Archivo Black"/>
                <a:cs typeface="Archivo Black"/>
                <a:sym typeface="Archivo Black"/>
              </a:rPr>
              <a:t>Discussions</a:t>
            </a:r>
          </a:p>
          <a:p>
            <a:pPr marL="631621" lvl="1" indent="-315810" algn="l">
              <a:lnSpc>
                <a:spcPts val="7313"/>
              </a:lnSpc>
              <a:buFont typeface="Arial"/>
              <a:buChar char="•"/>
            </a:pPr>
            <a:r>
              <a:rPr lang="en-US" sz="2925">
                <a:solidFill>
                  <a:srgbClr val="5C50FF"/>
                </a:solidFill>
                <a:latin typeface="Archivo Black"/>
                <a:ea typeface="Archivo Black"/>
                <a:cs typeface="Archivo Black"/>
                <a:sym typeface="Archivo Black"/>
              </a:rPr>
              <a:t>Check out</a:t>
            </a:r>
          </a:p>
        </p:txBody>
      </p:sp>
      <p:sp>
        <p:nvSpPr>
          <p:cNvPr id="5" name="Freeform 5"/>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288345" y="2058039"/>
            <a:ext cx="10142144" cy="664717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The Impact of Social Media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3968686"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Impact of Social Media</a:t>
            </a:r>
          </a:p>
        </p:txBody>
      </p:sp>
      <p:sp>
        <p:nvSpPr>
          <p:cNvPr id="5" name="TextBox 5"/>
          <p:cNvSpPr txBox="1"/>
          <p:nvPr/>
        </p:nvSpPr>
        <p:spPr>
          <a:xfrm>
            <a:off x="1028700" y="3706132"/>
            <a:ext cx="15371776" cy="1377467"/>
          </a:xfrm>
          <a:prstGeom prst="rect">
            <a:avLst/>
          </a:prstGeom>
        </p:spPr>
        <p:txBody>
          <a:bodyPr lIns="0" tIns="0" rIns="0" bIns="0" rtlCol="0" anchor="t">
            <a:spAutoFit/>
          </a:bodyPr>
          <a:lstStyle/>
          <a:p>
            <a:pPr algn="l">
              <a:lnSpc>
                <a:spcPts val="5698"/>
              </a:lnSpc>
            </a:pPr>
            <a:r>
              <a:rPr lang="en-US" sz="3600">
                <a:solidFill>
                  <a:srgbClr val="000000"/>
                </a:solidFill>
                <a:latin typeface="Open Sauce"/>
                <a:ea typeface="Open Sauce"/>
                <a:cs typeface="Open Sauce"/>
                <a:sym typeface="Open Sauce"/>
              </a:rPr>
              <a:t>You are going to hear a series of statements, you must decide whether you agree or disagree and move to that side of the room. </a:t>
            </a: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519263" y="5534250"/>
            <a:ext cx="7249474" cy="3460727"/>
            <a:chOff x="0" y="0"/>
            <a:chExt cx="9665966" cy="4614303"/>
          </a:xfrm>
        </p:grpSpPr>
        <p:grpSp>
          <p:nvGrpSpPr>
            <p:cNvPr id="8" name="Group 8"/>
            <p:cNvGrpSpPr/>
            <p:nvPr/>
          </p:nvGrpSpPr>
          <p:grpSpPr>
            <a:xfrm rot="-5400000">
              <a:off x="0" y="0"/>
              <a:ext cx="4614303" cy="4614303"/>
              <a:chOff x="0" y="0"/>
              <a:chExt cx="6708808" cy="6708808"/>
            </a:xfrm>
          </p:grpSpPr>
          <p:sp>
            <p:nvSpPr>
              <p:cNvPr id="9" name="Freeform 9"/>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0" name="Freeform 10"/>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1" name="TextBox 11"/>
            <p:cNvSpPr txBox="1"/>
            <p:nvPr/>
          </p:nvSpPr>
          <p:spPr>
            <a:xfrm>
              <a:off x="1227368" y="1884124"/>
              <a:ext cx="2962996"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Agree</a:t>
              </a:r>
            </a:p>
          </p:txBody>
        </p:sp>
        <p:grpSp>
          <p:nvGrpSpPr>
            <p:cNvPr id="12" name="Group 12"/>
            <p:cNvGrpSpPr/>
            <p:nvPr/>
          </p:nvGrpSpPr>
          <p:grpSpPr>
            <a:xfrm rot="5400000">
              <a:off x="5051663" y="0"/>
              <a:ext cx="4614303" cy="4614303"/>
              <a:chOff x="0" y="0"/>
              <a:chExt cx="6708808" cy="6708808"/>
            </a:xfrm>
          </p:grpSpPr>
          <p:sp>
            <p:nvSpPr>
              <p:cNvPr id="13" name="Freeform 13"/>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4" name="Freeform 14"/>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5" name="TextBox 15"/>
            <p:cNvSpPr txBox="1"/>
            <p:nvPr/>
          </p:nvSpPr>
          <p:spPr>
            <a:xfrm>
              <a:off x="5475604" y="1884126"/>
              <a:ext cx="3241919"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Disagree</a:t>
              </a:r>
            </a:p>
          </p:txBody>
        </p:sp>
      </p:grpSp>
      <p:sp>
        <p:nvSpPr>
          <p:cNvPr id="16" name="TextBox 1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3968686"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Impact of Social Media</a:t>
            </a:r>
          </a:p>
        </p:txBody>
      </p:sp>
      <p:sp>
        <p:nvSpPr>
          <p:cNvPr id="5" name="TextBox 5"/>
          <p:cNvSpPr txBox="1"/>
          <p:nvPr/>
        </p:nvSpPr>
        <p:spPr>
          <a:xfrm>
            <a:off x="1028700" y="3888232"/>
            <a:ext cx="15371776" cy="2358136"/>
          </a:xfrm>
          <a:prstGeom prst="rect">
            <a:avLst/>
          </a:prstGeom>
        </p:spPr>
        <p:txBody>
          <a:bodyPr lIns="0" tIns="0" rIns="0" bIns="0" rtlCol="0" anchor="t">
            <a:spAutoFit/>
          </a:bodyPr>
          <a:lstStyle/>
          <a:p>
            <a:pPr algn="l">
              <a:lnSpc>
                <a:spcPts val="6331"/>
              </a:lnSpc>
            </a:pPr>
            <a:r>
              <a:rPr lang="en-US" sz="3999">
                <a:solidFill>
                  <a:srgbClr val="000000"/>
                </a:solidFill>
                <a:latin typeface="Open Sauce"/>
                <a:ea typeface="Open Sauce"/>
                <a:cs typeface="Open Sauce"/>
                <a:sym typeface="Open Sauce"/>
              </a:rPr>
              <a:t>1... My behaviour/actions have been influenced by social media. </a:t>
            </a:r>
          </a:p>
          <a:p>
            <a:pPr algn="l">
              <a:lnSpc>
                <a:spcPts val="6331"/>
              </a:lnSpc>
            </a:pPr>
            <a:endParaRPr lang="en-US" sz="3999">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519263" y="5534250"/>
            <a:ext cx="7249474" cy="3460727"/>
            <a:chOff x="0" y="0"/>
            <a:chExt cx="9665966" cy="4614303"/>
          </a:xfrm>
        </p:grpSpPr>
        <p:grpSp>
          <p:nvGrpSpPr>
            <p:cNvPr id="8" name="Group 8"/>
            <p:cNvGrpSpPr/>
            <p:nvPr/>
          </p:nvGrpSpPr>
          <p:grpSpPr>
            <a:xfrm rot="-5400000">
              <a:off x="0" y="0"/>
              <a:ext cx="4614303" cy="4614303"/>
              <a:chOff x="0" y="0"/>
              <a:chExt cx="6708808" cy="6708808"/>
            </a:xfrm>
          </p:grpSpPr>
          <p:sp>
            <p:nvSpPr>
              <p:cNvPr id="9" name="Freeform 9"/>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0" name="Freeform 10"/>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1" name="TextBox 11"/>
            <p:cNvSpPr txBox="1"/>
            <p:nvPr/>
          </p:nvSpPr>
          <p:spPr>
            <a:xfrm>
              <a:off x="1227368" y="1884124"/>
              <a:ext cx="2962996"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Agree</a:t>
              </a:r>
            </a:p>
          </p:txBody>
        </p:sp>
        <p:grpSp>
          <p:nvGrpSpPr>
            <p:cNvPr id="12" name="Group 12"/>
            <p:cNvGrpSpPr/>
            <p:nvPr/>
          </p:nvGrpSpPr>
          <p:grpSpPr>
            <a:xfrm rot="5400000">
              <a:off x="5051663" y="0"/>
              <a:ext cx="4614303" cy="4614303"/>
              <a:chOff x="0" y="0"/>
              <a:chExt cx="6708808" cy="6708808"/>
            </a:xfrm>
          </p:grpSpPr>
          <p:sp>
            <p:nvSpPr>
              <p:cNvPr id="13" name="Freeform 13"/>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4" name="Freeform 14"/>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5" name="TextBox 15"/>
            <p:cNvSpPr txBox="1"/>
            <p:nvPr/>
          </p:nvSpPr>
          <p:spPr>
            <a:xfrm>
              <a:off x="5475604" y="1884126"/>
              <a:ext cx="3241919"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Disagree</a:t>
              </a:r>
            </a:p>
          </p:txBody>
        </p:sp>
      </p:grpSp>
      <p:sp>
        <p:nvSpPr>
          <p:cNvPr id="16" name="TextBox 1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3968686"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Impact of Social Media</a:t>
            </a:r>
          </a:p>
        </p:txBody>
      </p:sp>
      <p:sp>
        <p:nvSpPr>
          <p:cNvPr id="5" name="TextBox 5"/>
          <p:cNvSpPr txBox="1"/>
          <p:nvPr/>
        </p:nvSpPr>
        <p:spPr>
          <a:xfrm>
            <a:off x="1028700" y="3888232"/>
            <a:ext cx="15371776" cy="2358136"/>
          </a:xfrm>
          <a:prstGeom prst="rect">
            <a:avLst/>
          </a:prstGeom>
        </p:spPr>
        <p:txBody>
          <a:bodyPr lIns="0" tIns="0" rIns="0" bIns="0" rtlCol="0" anchor="t">
            <a:spAutoFit/>
          </a:bodyPr>
          <a:lstStyle/>
          <a:p>
            <a:pPr algn="l">
              <a:lnSpc>
                <a:spcPts val="6331"/>
              </a:lnSpc>
            </a:pPr>
            <a:r>
              <a:rPr lang="en-US" sz="3999">
                <a:solidFill>
                  <a:srgbClr val="000000"/>
                </a:solidFill>
                <a:latin typeface="Open Sauce"/>
                <a:ea typeface="Open Sauce"/>
                <a:cs typeface="Open Sauce"/>
                <a:sym typeface="Open Sauce"/>
              </a:rPr>
              <a:t>2...My opinions/views have been influenced by social media.  </a:t>
            </a:r>
          </a:p>
          <a:p>
            <a:pPr algn="l">
              <a:lnSpc>
                <a:spcPts val="6331"/>
              </a:lnSpc>
            </a:pPr>
            <a:endParaRPr lang="en-US" sz="3999">
              <a:solidFill>
                <a:srgbClr val="000000"/>
              </a:solidFill>
              <a:latin typeface="Open Sauce"/>
              <a:ea typeface="Open Sauce"/>
              <a:cs typeface="Open Sauce"/>
              <a:sym typeface="Open Sauce"/>
            </a:endParaRPr>
          </a:p>
          <a:p>
            <a:pPr algn="l">
              <a:lnSpc>
                <a:spcPts val="6331"/>
              </a:lnSpc>
            </a:pPr>
            <a:endParaRPr lang="en-US" sz="3999">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519263" y="5534250"/>
            <a:ext cx="7249474" cy="3460727"/>
            <a:chOff x="0" y="0"/>
            <a:chExt cx="9665966" cy="4614303"/>
          </a:xfrm>
        </p:grpSpPr>
        <p:grpSp>
          <p:nvGrpSpPr>
            <p:cNvPr id="8" name="Group 8"/>
            <p:cNvGrpSpPr/>
            <p:nvPr/>
          </p:nvGrpSpPr>
          <p:grpSpPr>
            <a:xfrm rot="-5400000">
              <a:off x="0" y="0"/>
              <a:ext cx="4614303" cy="4614303"/>
              <a:chOff x="0" y="0"/>
              <a:chExt cx="6708808" cy="6708808"/>
            </a:xfrm>
          </p:grpSpPr>
          <p:sp>
            <p:nvSpPr>
              <p:cNvPr id="9" name="Freeform 9"/>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0" name="Freeform 10"/>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1" name="TextBox 11"/>
            <p:cNvSpPr txBox="1"/>
            <p:nvPr/>
          </p:nvSpPr>
          <p:spPr>
            <a:xfrm>
              <a:off x="1227368" y="1884124"/>
              <a:ext cx="2962996"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Agree</a:t>
              </a:r>
            </a:p>
          </p:txBody>
        </p:sp>
        <p:grpSp>
          <p:nvGrpSpPr>
            <p:cNvPr id="12" name="Group 12"/>
            <p:cNvGrpSpPr/>
            <p:nvPr/>
          </p:nvGrpSpPr>
          <p:grpSpPr>
            <a:xfrm rot="5400000">
              <a:off x="5051663" y="0"/>
              <a:ext cx="4614303" cy="4614303"/>
              <a:chOff x="0" y="0"/>
              <a:chExt cx="6708808" cy="6708808"/>
            </a:xfrm>
          </p:grpSpPr>
          <p:sp>
            <p:nvSpPr>
              <p:cNvPr id="13" name="Freeform 13"/>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4" name="Freeform 14"/>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5" name="TextBox 15"/>
            <p:cNvSpPr txBox="1"/>
            <p:nvPr/>
          </p:nvSpPr>
          <p:spPr>
            <a:xfrm>
              <a:off x="5475604" y="1884126"/>
              <a:ext cx="3241919"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Disagree</a:t>
              </a:r>
            </a:p>
          </p:txBody>
        </p:sp>
      </p:grpSp>
      <p:sp>
        <p:nvSpPr>
          <p:cNvPr id="16" name="TextBox 1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3968686"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Impact of Social Media</a:t>
            </a:r>
          </a:p>
        </p:txBody>
      </p:sp>
      <p:sp>
        <p:nvSpPr>
          <p:cNvPr id="5" name="TextBox 5"/>
          <p:cNvSpPr txBox="1"/>
          <p:nvPr/>
        </p:nvSpPr>
        <p:spPr>
          <a:xfrm>
            <a:off x="1028700" y="3888232"/>
            <a:ext cx="15371776" cy="2358136"/>
          </a:xfrm>
          <a:prstGeom prst="rect">
            <a:avLst/>
          </a:prstGeom>
        </p:spPr>
        <p:txBody>
          <a:bodyPr lIns="0" tIns="0" rIns="0" bIns="0" rtlCol="0" anchor="t">
            <a:spAutoFit/>
          </a:bodyPr>
          <a:lstStyle/>
          <a:p>
            <a:pPr algn="l">
              <a:lnSpc>
                <a:spcPts val="6331"/>
              </a:lnSpc>
            </a:pPr>
            <a:r>
              <a:rPr lang="en-US" sz="3999">
                <a:solidFill>
                  <a:srgbClr val="000000"/>
                </a:solidFill>
                <a:latin typeface="Open Sauce"/>
                <a:ea typeface="Open Sauce"/>
                <a:cs typeface="Open Sauce"/>
                <a:sym typeface="Open Sauce"/>
              </a:rPr>
              <a:t>3...My perceptions/thoughts have been influenced by social media.  </a:t>
            </a:r>
          </a:p>
          <a:p>
            <a:pPr algn="l">
              <a:lnSpc>
                <a:spcPts val="6331"/>
              </a:lnSpc>
            </a:pPr>
            <a:endParaRPr lang="en-US" sz="3999">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519263" y="5534250"/>
            <a:ext cx="7249474" cy="3460727"/>
            <a:chOff x="0" y="0"/>
            <a:chExt cx="9665966" cy="4614303"/>
          </a:xfrm>
        </p:grpSpPr>
        <p:grpSp>
          <p:nvGrpSpPr>
            <p:cNvPr id="8" name="Group 8"/>
            <p:cNvGrpSpPr/>
            <p:nvPr/>
          </p:nvGrpSpPr>
          <p:grpSpPr>
            <a:xfrm rot="-5400000">
              <a:off x="0" y="0"/>
              <a:ext cx="4614303" cy="4614303"/>
              <a:chOff x="0" y="0"/>
              <a:chExt cx="6708808" cy="6708808"/>
            </a:xfrm>
          </p:grpSpPr>
          <p:sp>
            <p:nvSpPr>
              <p:cNvPr id="9" name="Freeform 9"/>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0" name="Freeform 10"/>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1" name="TextBox 11"/>
            <p:cNvSpPr txBox="1"/>
            <p:nvPr/>
          </p:nvSpPr>
          <p:spPr>
            <a:xfrm>
              <a:off x="1227368" y="1884124"/>
              <a:ext cx="2962996"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Agree</a:t>
              </a:r>
            </a:p>
          </p:txBody>
        </p:sp>
        <p:grpSp>
          <p:nvGrpSpPr>
            <p:cNvPr id="12" name="Group 12"/>
            <p:cNvGrpSpPr/>
            <p:nvPr/>
          </p:nvGrpSpPr>
          <p:grpSpPr>
            <a:xfrm rot="5400000">
              <a:off x="5051663" y="0"/>
              <a:ext cx="4614303" cy="4614303"/>
              <a:chOff x="0" y="0"/>
              <a:chExt cx="6708808" cy="6708808"/>
            </a:xfrm>
          </p:grpSpPr>
          <p:sp>
            <p:nvSpPr>
              <p:cNvPr id="13" name="Freeform 13"/>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4" name="Freeform 14"/>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5" name="TextBox 15"/>
            <p:cNvSpPr txBox="1"/>
            <p:nvPr/>
          </p:nvSpPr>
          <p:spPr>
            <a:xfrm>
              <a:off x="5475604" y="1884126"/>
              <a:ext cx="3241919"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Disagree</a:t>
              </a:r>
            </a:p>
          </p:txBody>
        </p:sp>
      </p:grpSp>
      <p:sp>
        <p:nvSpPr>
          <p:cNvPr id="16" name="TextBox 1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3968686"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Impact of Social Media</a:t>
            </a:r>
          </a:p>
        </p:txBody>
      </p:sp>
      <p:sp>
        <p:nvSpPr>
          <p:cNvPr id="5" name="TextBox 5"/>
          <p:cNvSpPr txBox="1"/>
          <p:nvPr/>
        </p:nvSpPr>
        <p:spPr>
          <a:xfrm>
            <a:off x="1028700" y="3888232"/>
            <a:ext cx="15371776" cy="1558036"/>
          </a:xfrm>
          <a:prstGeom prst="rect">
            <a:avLst/>
          </a:prstGeom>
        </p:spPr>
        <p:txBody>
          <a:bodyPr lIns="0" tIns="0" rIns="0" bIns="0" rtlCol="0" anchor="t">
            <a:spAutoFit/>
          </a:bodyPr>
          <a:lstStyle/>
          <a:p>
            <a:pPr algn="l">
              <a:lnSpc>
                <a:spcPts val="6331"/>
              </a:lnSpc>
            </a:pPr>
            <a:r>
              <a:rPr lang="en-US" sz="3999">
                <a:solidFill>
                  <a:srgbClr val="000000"/>
                </a:solidFill>
                <a:latin typeface="Open Sauce"/>
                <a:ea typeface="Open Sauce"/>
                <a:cs typeface="Open Sauce"/>
                <a:sym typeface="Open Sauce"/>
              </a:rPr>
              <a:t>4...I can recognise negative influences on social media. </a:t>
            </a:r>
          </a:p>
          <a:p>
            <a:pPr algn="l">
              <a:lnSpc>
                <a:spcPts val="6331"/>
              </a:lnSpc>
            </a:pPr>
            <a:endParaRPr lang="en-US" sz="3999">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519263" y="5534250"/>
            <a:ext cx="7249474" cy="3460727"/>
            <a:chOff x="0" y="0"/>
            <a:chExt cx="9665966" cy="4614303"/>
          </a:xfrm>
        </p:grpSpPr>
        <p:grpSp>
          <p:nvGrpSpPr>
            <p:cNvPr id="8" name="Group 8"/>
            <p:cNvGrpSpPr/>
            <p:nvPr/>
          </p:nvGrpSpPr>
          <p:grpSpPr>
            <a:xfrm rot="-5400000">
              <a:off x="0" y="0"/>
              <a:ext cx="4614303" cy="4614303"/>
              <a:chOff x="0" y="0"/>
              <a:chExt cx="6708808" cy="6708808"/>
            </a:xfrm>
          </p:grpSpPr>
          <p:sp>
            <p:nvSpPr>
              <p:cNvPr id="9" name="Freeform 9"/>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0" name="Freeform 10"/>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1" name="TextBox 11"/>
            <p:cNvSpPr txBox="1"/>
            <p:nvPr/>
          </p:nvSpPr>
          <p:spPr>
            <a:xfrm>
              <a:off x="1227368" y="1884124"/>
              <a:ext cx="2962996"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Agree</a:t>
              </a:r>
            </a:p>
          </p:txBody>
        </p:sp>
        <p:grpSp>
          <p:nvGrpSpPr>
            <p:cNvPr id="12" name="Group 12"/>
            <p:cNvGrpSpPr/>
            <p:nvPr/>
          </p:nvGrpSpPr>
          <p:grpSpPr>
            <a:xfrm rot="5400000">
              <a:off x="5051663" y="0"/>
              <a:ext cx="4614303" cy="4614303"/>
              <a:chOff x="0" y="0"/>
              <a:chExt cx="6708808" cy="6708808"/>
            </a:xfrm>
          </p:grpSpPr>
          <p:sp>
            <p:nvSpPr>
              <p:cNvPr id="13" name="Freeform 13"/>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4" name="Freeform 14"/>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5" name="TextBox 15"/>
            <p:cNvSpPr txBox="1"/>
            <p:nvPr/>
          </p:nvSpPr>
          <p:spPr>
            <a:xfrm>
              <a:off x="5475604" y="1884126"/>
              <a:ext cx="3241919"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Disagree</a:t>
              </a:r>
            </a:p>
          </p:txBody>
        </p:sp>
      </p:grpSp>
      <p:sp>
        <p:nvSpPr>
          <p:cNvPr id="16" name="TextBox 1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3968686"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The Impact of Social Media</a:t>
            </a:r>
          </a:p>
        </p:txBody>
      </p:sp>
      <p:sp>
        <p:nvSpPr>
          <p:cNvPr id="5" name="TextBox 5"/>
          <p:cNvSpPr txBox="1"/>
          <p:nvPr/>
        </p:nvSpPr>
        <p:spPr>
          <a:xfrm>
            <a:off x="1028700" y="3888232"/>
            <a:ext cx="15371776" cy="1558036"/>
          </a:xfrm>
          <a:prstGeom prst="rect">
            <a:avLst/>
          </a:prstGeom>
        </p:spPr>
        <p:txBody>
          <a:bodyPr lIns="0" tIns="0" rIns="0" bIns="0" rtlCol="0" anchor="t">
            <a:spAutoFit/>
          </a:bodyPr>
          <a:lstStyle/>
          <a:p>
            <a:pPr algn="l">
              <a:lnSpc>
                <a:spcPts val="6331"/>
              </a:lnSpc>
            </a:pPr>
            <a:r>
              <a:rPr lang="en-US" sz="3999">
                <a:solidFill>
                  <a:srgbClr val="000000"/>
                </a:solidFill>
                <a:latin typeface="Open Sauce"/>
                <a:ea typeface="Open Sauce"/>
                <a:cs typeface="Open Sauce"/>
                <a:sym typeface="Open Sauce"/>
              </a:rPr>
              <a:t>5...I am in control of the way I use social media. </a:t>
            </a:r>
          </a:p>
          <a:p>
            <a:pPr algn="l">
              <a:lnSpc>
                <a:spcPts val="6331"/>
              </a:lnSpc>
            </a:pPr>
            <a:endParaRPr lang="en-US" sz="3999">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519263" y="5534250"/>
            <a:ext cx="7249474" cy="3460727"/>
            <a:chOff x="0" y="0"/>
            <a:chExt cx="9665966" cy="4614303"/>
          </a:xfrm>
        </p:grpSpPr>
        <p:grpSp>
          <p:nvGrpSpPr>
            <p:cNvPr id="8" name="Group 8"/>
            <p:cNvGrpSpPr/>
            <p:nvPr/>
          </p:nvGrpSpPr>
          <p:grpSpPr>
            <a:xfrm rot="-5400000">
              <a:off x="0" y="0"/>
              <a:ext cx="4614303" cy="4614303"/>
              <a:chOff x="0" y="0"/>
              <a:chExt cx="6708808" cy="6708808"/>
            </a:xfrm>
          </p:grpSpPr>
          <p:sp>
            <p:nvSpPr>
              <p:cNvPr id="9" name="Freeform 9"/>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0" name="Freeform 10"/>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1" name="TextBox 11"/>
            <p:cNvSpPr txBox="1"/>
            <p:nvPr/>
          </p:nvSpPr>
          <p:spPr>
            <a:xfrm>
              <a:off x="1227368" y="1884124"/>
              <a:ext cx="2962996"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Agree</a:t>
              </a:r>
            </a:p>
          </p:txBody>
        </p:sp>
        <p:grpSp>
          <p:nvGrpSpPr>
            <p:cNvPr id="12" name="Group 12"/>
            <p:cNvGrpSpPr/>
            <p:nvPr/>
          </p:nvGrpSpPr>
          <p:grpSpPr>
            <a:xfrm rot="5400000">
              <a:off x="5051663" y="0"/>
              <a:ext cx="4614303" cy="4614303"/>
              <a:chOff x="0" y="0"/>
              <a:chExt cx="6708808" cy="6708808"/>
            </a:xfrm>
          </p:grpSpPr>
          <p:sp>
            <p:nvSpPr>
              <p:cNvPr id="13" name="Freeform 13"/>
              <p:cNvSpPr/>
              <p:nvPr/>
            </p:nvSpPr>
            <p:spPr>
              <a:xfrm>
                <a:off x="16891" y="16891"/>
                <a:ext cx="6674993" cy="6674993"/>
              </a:xfrm>
              <a:custGeom>
                <a:avLst/>
                <a:gdLst/>
                <a:ahLst/>
                <a:cxnLst/>
                <a:rect l="l" t="t" r="r" b="b"/>
                <a:pathLst>
                  <a:path w="6674993" h="6674993">
                    <a:moveTo>
                      <a:pt x="0" y="2336292"/>
                    </a:moveTo>
                    <a:lnTo>
                      <a:pt x="3337560" y="0"/>
                    </a:lnTo>
                    <a:lnTo>
                      <a:pt x="6674993" y="2336292"/>
                    </a:lnTo>
                    <a:lnTo>
                      <a:pt x="5006213" y="2336292"/>
                    </a:lnTo>
                    <a:lnTo>
                      <a:pt x="5006213" y="6674993"/>
                    </a:lnTo>
                    <a:lnTo>
                      <a:pt x="1668780" y="6674993"/>
                    </a:lnTo>
                    <a:lnTo>
                      <a:pt x="1668780" y="2336292"/>
                    </a:lnTo>
                    <a:close/>
                  </a:path>
                </a:pathLst>
              </a:custGeom>
              <a:solidFill>
                <a:srgbClr val="5C50FF"/>
              </a:solidFill>
            </p:spPr>
            <p:txBody>
              <a:bodyPr/>
              <a:lstStyle/>
              <a:p>
                <a:endParaRPr lang="en-US"/>
              </a:p>
            </p:txBody>
          </p:sp>
          <p:sp>
            <p:nvSpPr>
              <p:cNvPr id="14" name="Freeform 14"/>
              <p:cNvSpPr/>
              <p:nvPr/>
            </p:nvSpPr>
            <p:spPr>
              <a:xfrm>
                <a:off x="-1397" y="-1016"/>
                <a:ext cx="6711569" cy="6709791"/>
              </a:xfrm>
              <a:custGeom>
                <a:avLst/>
                <a:gdLst/>
                <a:ahLst/>
                <a:cxnLst/>
                <a:rect l="l" t="t" r="r" b="b"/>
                <a:pathLst>
                  <a:path w="6711569" h="6709791">
                    <a:moveTo>
                      <a:pt x="8636" y="2340356"/>
                    </a:moveTo>
                    <a:lnTo>
                      <a:pt x="3346069" y="4064"/>
                    </a:lnTo>
                    <a:cubicBezTo>
                      <a:pt x="3351911" y="0"/>
                      <a:pt x="3359658" y="0"/>
                      <a:pt x="3365500" y="4064"/>
                    </a:cubicBezTo>
                    <a:lnTo>
                      <a:pt x="6702933" y="2340356"/>
                    </a:lnTo>
                    <a:cubicBezTo>
                      <a:pt x="6709029" y="2344547"/>
                      <a:pt x="6711569" y="2352294"/>
                      <a:pt x="6709410" y="2359279"/>
                    </a:cubicBezTo>
                    <a:cubicBezTo>
                      <a:pt x="6707251" y="2366264"/>
                      <a:pt x="6700647" y="2371090"/>
                      <a:pt x="6693281" y="2371090"/>
                    </a:cubicBezTo>
                    <a:lnTo>
                      <a:pt x="5024501" y="2371090"/>
                    </a:lnTo>
                    <a:lnTo>
                      <a:pt x="5024501" y="2354199"/>
                    </a:lnTo>
                    <a:lnTo>
                      <a:pt x="5041392" y="2354199"/>
                    </a:lnTo>
                    <a:lnTo>
                      <a:pt x="5041392" y="6692900"/>
                    </a:lnTo>
                    <a:cubicBezTo>
                      <a:pt x="5041392" y="6702298"/>
                      <a:pt x="5033772" y="6709791"/>
                      <a:pt x="5024501" y="6709791"/>
                    </a:cubicBezTo>
                    <a:lnTo>
                      <a:pt x="1687068" y="6709791"/>
                    </a:lnTo>
                    <a:cubicBezTo>
                      <a:pt x="1677670" y="6709791"/>
                      <a:pt x="1670177" y="6702171"/>
                      <a:pt x="1670177" y="6692900"/>
                    </a:cubicBezTo>
                    <a:lnTo>
                      <a:pt x="1670177" y="2354199"/>
                    </a:lnTo>
                    <a:lnTo>
                      <a:pt x="1687068" y="2354199"/>
                    </a:lnTo>
                    <a:lnTo>
                      <a:pt x="1687068" y="2371090"/>
                    </a:lnTo>
                    <a:lnTo>
                      <a:pt x="18288" y="2371090"/>
                    </a:lnTo>
                    <a:cubicBezTo>
                      <a:pt x="10922" y="2371090"/>
                      <a:pt x="4318" y="2366264"/>
                      <a:pt x="2159" y="2359279"/>
                    </a:cubicBezTo>
                    <a:cubicBezTo>
                      <a:pt x="0" y="2352294"/>
                      <a:pt x="2540" y="2344547"/>
                      <a:pt x="8636" y="2340356"/>
                    </a:cubicBezTo>
                    <a:moveTo>
                      <a:pt x="28067" y="2368042"/>
                    </a:moveTo>
                    <a:lnTo>
                      <a:pt x="18415" y="2354199"/>
                    </a:lnTo>
                    <a:lnTo>
                      <a:pt x="18415" y="2337308"/>
                    </a:lnTo>
                    <a:lnTo>
                      <a:pt x="1687195" y="2337308"/>
                    </a:lnTo>
                    <a:cubicBezTo>
                      <a:pt x="1696593" y="2337308"/>
                      <a:pt x="1704086" y="2344928"/>
                      <a:pt x="1704086" y="2354199"/>
                    </a:cubicBezTo>
                    <a:lnTo>
                      <a:pt x="1704086" y="6692900"/>
                    </a:lnTo>
                    <a:lnTo>
                      <a:pt x="1687195" y="6692900"/>
                    </a:lnTo>
                    <a:lnTo>
                      <a:pt x="1687195" y="6676009"/>
                    </a:lnTo>
                    <a:lnTo>
                      <a:pt x="5024501" y="6676009"/>
                    </a:lnTo>
                    <a:lnTo>
                      <a:pt x="5024501" y="6692900"/>
                    </a:lnTo>
                    <a:lnTo>
                      <a:pt x="5007610" y="6692900"/>
                    </a:lnTo>
                    <a:lnTo>
                      <a:pt x="5007610" y="2354199"/>
                    </a:lnTo>
                    <a:cubicBezTo>
                      <a:pt x="5007610" y="2344801"/>
                      <a:pt x="5015230" y="2337308"/>
                      <a:pt x="5024501" y="2337308"/>
                    </a:cubicBezTo>
                    <a:lnTo>
                      <a:pt x="6693281" y="2337308"/>
                    </a:lnTo>
                    <a:lnTo>
                      <a:pt x="6693281" y="2354199"/>
                    </a:lnTo>
                    <a:lnTo>
                      <a:pt x="6683629" y="2368042"/>
                    </a:lnTo>
                    <a:lnTo>
                      <a:pt x="3346069" y="31877"/>
                    </a:lnTo>
                    <a:lnTo>
                      <a:pt x="3355721" y="18034"/>
                    </a:lnTo>
                    <a:lnTo>
                      <a:pt x="3365373" y="31877"/>
                    </a:lnTo>
                    <a:lnTo>
                      <a:pt x="28067" y="2368042"/>
                    </a:lnTo>
                    <a:close/>
                  </a:path>
                </a:pathLst>
              </a:custGeom>
              <a:solidFill>
                <a:srgbClr val="FFFFFF"/>
              </a:solidFill>
            </p:spPr>
            <p:txBody>
              <a:bodyPr/>
              <a:lstStyle/>
              <a:p>
                <a:endParaRPr lang="en-US"/>
              </a:p>
            </p:txBody>
          </p:sp>
        </p:grpSp>
        <p:sp>
          <p:nvSpPr>
            <p:cNvPr id="15" name="TextBox 15"/>
            <p:cNvSpPr txBox="1"/>
            <p:nvPr/>
          </p:nvSpPr>
          <p:spPr>
            <a:xfrm>
              <a:off x="5475604" y="1884126"/>
              <a:ext cx="3241919" cy="874627"/>
            </a:xfrm>
            <a:prstGeom prst="rect">
              <a:avLst/>
            </a:prstGeom>
          </p:spPr>
          <p:txBody>
            <a:bodyPr lIns="0" tIns="0" rIns="0" bIns="0" rtlCol="0" anchor="t">
              <a:spAutoFit/>
            </a:bodyPr>
            <a:lstStyle/>
            <a:p>
              <a:pPr algn="ctr">
                <a:lnSpc>
                  <a:spcPts val="4828"/>
                </a:lnSpc>
              </a:pPr>
              <a:r>
                <a:rPr lang="en-US" sz="4470" b="1">
                  <a:solidFill>
                    <a:srgbClr val="000000"/>
                  </a:solidFill>
                  <a:latin typeface="Arimo Bold"/>
                  <a:ea typeface="Arimo Bold"/>
                  <a:cs typeface="Arimo Bold"/>
                  <a:sym typeface="Arimo Bold"/>
                </a:rPr>
                <a:t>Disagree</a:t>
              </a:r>
            </a:p>
          </p:txBody>
        </p:sp>
      </p:grpSp>
      <p:sp>
        <p:nvSpPr>
          <p:cNvPr id="16" name="TextBox 1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311126" y="3667316"/>
            <a:ext cx="11258412" cy="178942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Influenced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5409876" cy="1252855"/>
          </a:xfrm>
          <a:prstGeom prst="rect">
            <a:avLst/>
          </a:prstGeom>
        </p:spPr>
        <p:txBody>
          <a:bodyPr lIns="0" tIns="0" rIns="0" bIns="0" rtlCol="0" anchor="t">
            <a:spAutoFit/>
          </a:bodyPr>
          <a:lstStyle/>
          <a:p>
            <a:pPr algn="l">
              <a:lnSpc>
                <a:spcPts val="10219"/>
              </a:lnSpc>
            </a:pPr>
            <a:r>
              <a:rPr lang="en-US" sz="7299">
                <a:solidFill>
                  <a:srgbClr val="B46CFE"/>
                </a:solidFill>
                <a:latin typeface="Archivo Black"/>
                <a:ea typeface="Archivo Black"/>
                <a:cs typeface="Archivo Black"/>
                <a:sym typeface="Archivo Black"/>
              </a:rPr>
              <a:t>Influenced</a:t>
            </a:r>
          </a:p>
        </p:txBody>
      </p:sp>
      <p:sp>
        <p:nvSpPr>
          <p:cNvPr id="5" name="TextBox 5"/>
          <p:cNvSpPr txBox="1"/>
          <p:nvPr/>
        </p:nvSpPr>
        <p:spPr>
          <a:xfrm>
            <a:off x="1458112" y="4345475"/>
            <a:ext cx="15371776" cy="2327532"/>
          </a:xfrm>
          <a:prstGeom prst="rect">
            <a:avLst/>
          </a:prstGeom>
        </p:spPr>
        <p:txBody>
          <a:bodyPr lIns="0" tIns="0" rIns="0" bIns="0" rtlCol="0" anchor="t">
            <a:spAutoFit/>
          </a:bodyPr>
          <a:lstStyle/>
          <a:p>
            <a:pPr algn="ctr">
              <a:lnSpc>
                <a:spcPts val="9497"/>
              </a:lnSpc>
            </a:pPr>
            <a:r>
              <a:rPr lang="en-US" sz="5999">
                <a:solidFill>
                  <a:srgbClr val="000000"/>
                </a:solidFill>
                <a:latin typeface="Open Sauce"/>
                <a:ea typeface="Open Sauce"/>
                <a:cs typeface="Open Sauce"/>
                <a:sym typeface="Open Sauce"/>
              </a:rPr>
              <a:t>Have a think about recenet posts or ads you’ve seen online...</a:t>
            </a: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5409876" cy="1252855"/>
          </a:xfrm>
          <a:prstGeom prst="rect">
            <a:avLst/>
          </a:prstGeom>
        </p:spPr>
        <p:txBody>
          <a:bodyPr lIns="0" tIns="0" rIns="0" bIns="0" rtlCol="0" anchor="t">
            <a:spAutoFit/>
          </a:bodyPr>
          <a:lstStyle/>
          <a:p>
            <a:pPr algn="l">
              <a:lnSpc>
                <a:spcPts val="10219"/>
              </a:lnSpc>
            </a:pPr>
            <a:r>
              <a:rPr lang="en-US" sz="7299">
                <a:solidFill>
                  <a:srgbClr val="B46CFE"/>
                </a:solidFill>
                <a:latin typeface="Archivo Black"/>
                <a:ea typeface="Archivo Black"/>
                <a:cs typeface="Archivo Black"/>
                <a:sym typeface="Archivo Black"/>
              </a:rPr>
              <a:t>Influenced</a:t>
            </a:r>
          </a:p>
        </p:txBody>
      </p:sp>
      <p:sp>
        <p:nvSpPr>
          <p:cNvPr id="5" name="TextBox 5"/>
          <p:cNvSpPr txBox="1"/>
          <p:nvPr/>
        </p:nvSpPr>
        <p:spPr>
          <a:xfrm>
            <a:off x="1028700" y="3592949"/>
            <a:ext cx="15371776" cy="7158736"/>
          </a:xfrm>
          <a:prstGeom prst="rect">
            <a:avLst/>
          </a:prstGeom>
        </p:spPr>
        <p:txBody>
          <a:bodyPr lIns="0" tIns="0" rIns="0" bIns="0" rtlCol="0" anchor="t">
            <a:spAutoFit/>
          </a:bodyPr>
          <a:lstStyle/>
          <a:p>
            <a:pPr algn="l">
              <a:lnSpc>
                <a:spcPts val="6331"/>
              </a:lnSpc>
            </a:pPr>
            <a:r>
              <a:rPr lang="en-US" sz="3999">
                <a:solidFill>
                  <a:srgbClr val="000000"/>
                </a:solidFill>
                <a:latin typeface="Open Sauce"/>
                <a:ea typeface="Open Sauce"/>
                <a:cs typeface="Open Sauce"/>
                <a:sym typeface="Open Sauce"/>
              </a:rPr>
              <a:t>1... Who is trying to influence you? </a:t>
            </a:r>
          </a:p>
          <a:p>
            <a:pPr algn="l">
              <a:lnSpc>
                <a:spcPts val="6331"/>
              </a:lnSpc>
            </a:pPr>
            <a:endParaRPr lang="en-US" sz="3999">
              <a:solidFill>
                <a:srgbClr val="000000"/>
              </a:solidFill>
              <a:latin typeface="Open Sauce"/>
              <a:ea typeface="Open Sauce"/>
              <a:cs typeface="Open Sauce"/>
              <a:sym typeface="Open Sauce"/>
            </a:endParaRPr>
          </a:p>
          <a:p>
            <a:pPr algn="l">
              <a:lnSpc>
                <a:spcPts val="6331"/>
              </a:lnSpc>
            </a:pPr>
            <a:r>
              <a:rPr lang="en-US" sz="3999">
                <a:solidFill>
                  <a:srgbClr val="000000"/>
                </a:solidFill>
                <a:latin typeface="Open Sauce"/>
                <a:ea typeface="Open Sauce"/>
                <a:cs typeface="Open Sauce"/>
                <a:sym typeface="Open Sauce"/>
              </a:rPr>
              <a:t>2...What is their motivation? Why do they want to change your mind/behaviour? </a:t>
            </a:r>
          </a:p>
          <a:p>
            <a:pPr algn="l">
              <a:lnSpc>
                <a:spcPts val="6331"/>
              </a:lnSpc>
            </a:pPr>
            <a:endParaRPr lang="en-US" sz="3999">
              <a:solidFill>
                <a:srgbClr val="000000"/>
              </a:solidFill>
              <a:latin typeface="Open Sauce"/>
              <a:ea typeface="Open Sauce"/>
              <a:cs typeface="Open Sauce"/>
              <a:sym typeface="Open Sauce"/>
            </a:endParaRPr>
          </a:p>
          <a:p>
            <a:pPr algn="l">
              <a:lnSpc>
                <a:spcPts val="6331"/>
              </a:lnSpc>
            </a:pPr>
            <a:r>
              <a:rPr lang="en-US" sz="3999">
                <a:solidFill>
                  <a:srgbClr val="000000"/>
                </a:solidFill>
                <a:latin typeface="Open Sauce"/>
                <a:ea typeface="Open Sauce"/>
                <a:cs typeface="Open Sauce"/>
                <a:sym typeface="Open Sauce"/>
              </a:rPr>
              <a:t>3...How does it make you feel? </a:t>
            </a:r>
          </a:p>
          <a:p>
            <a:pPr algn="l">
              <a:lnSpc>
                <a:spcPts val="6331"/>
              </a:lnSpc>
            </a:pPr>
            <a:endParaRPr lang="en-US" sz="3999">
              <a:solidFill>
                <a:srgbClr val="000000"/>
              </a:solidFill>
              <a:latin typeface="Open Sauce"/>
              <a:ea typeface="Open Sauce"/>
              <a:cs typeface="Open Sauce"/>
              <a:sym typeface="Open Sauce"/>
            </a:endParaRPr>
          </a:p>
          <a:p>
            <a:pPr algn="l">
              <a:lnSpc>
                <a:spcPts val="6331"/>
              </a:lnSpc>
            </a:pPr>
            <a:endParaRPr lang="en-US" sz="3999">
              <a:solidFill>
                <a:srgbClr val="000000"/>
              </a:solidFill>
              <a:latin typeface="Open Sauce"/>
              <a:ea typeface="Open Sauce"/>
              <a:cs typeface="Open Sauce"/>
              <a:sym typeface="Open Sauce"/>
            </a:endParaRPr>
          </a:p>
          <a:p>
            <a:pPr algn="l">
              <a:lnSpc>
                <a:spcPts val="6331"/>
              </a:lnSpc>
            </a:pPr>
            <a:endParaRPr lang="en-US" sz="3999">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B46CFE"/>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5C50FF"/>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5C50FF"/>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5C50FF"/>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5C50FF"/>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5C50FF"/>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5C50FF"/>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5C50FF"/>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5C50FF"/>
            </a:solidFill>
          </p:spPr>
          <p:txBody>
            <a:bodyPr/>
            <a:lstStyle/>
            <a:p>
              <a:endParaRPr lang="en-US"/>
            </a:p>
          </p:txBody>
        </p:sp>
      </p:grpSp>
      <p:sp>
        <p:nvSpPr>
          <p:cNvPr id="12" name="TextBox 12"/>
          <p:cNvSpPr txBox="1"/>
          <p:nvPr/>
        </p:nvSpPr>
        <p:spPr>
          <a:xfrm>
            <a:off x="1311126" y="3667316"/>
            <a:ext cx="10142144" cy="3408672"/>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Check </a:t>
            </a:r>
          </a:p>
          <a:p>
            <a:pPr algn="l">
              <a:lnSpc>
                <a:spcPts val="12769"/>
              </a:lnSpc>
            </a:pPr>
            <a:r>
              <a:rPr lang="en-US" sz="14882">
                <a:solidFill>
                  <a:srgbClr val="FBF04D"/>
                </a:solidFill>
                <a:latin typeface="Archivo Black"/>
                <a:ea typeface="Archivo Black"/>
                <a:cs typeface="Archivo Black"/>
                <a:sym typeface="Archivo Black"/>
              </a:rPr>
              <a:t>In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5409876" cy="1252855"/>
          </a:xfrm>
          <a:prstGeom prst="rect">
            <a:avLst/>
          </a:prstGeom>
        </p:spPr>
        <p:txBody>
          <a:bodyPr lIns="0" tIns="0" rIns="0" bIns="0" rtlCol="0" anchor="t">
            <a:spAutoFit/>
          </a:bodyPr>
          <a:lstStyle/>
          <a:p>
            <a:pPr algn="l">
              <a:lnSpc>
                <a:spcPts val="10219"/>
              </a:lnSpc>
            </a:pPr>
            <a:r>
              <a:rPr lang="en-US" sz="7299">
                <a:solidFill>
                  <a:srgbClr val="B46CFE"/>
                </a:solidFill>
                <a:latin typeface="Archivo Black"/>
                <a:ea typeface="Archivo Black"/>
                <a:cs typeface="Archivo Black"/>
                <a:sym typeface="Archivo Black"/>
              </a:rPr>
              <a:t>Influenced</a:t>
            </a:r>
          </a:p>
        </p:txBody>
      </p:sp>
      <p:sp>
        <p:nvSpPr>
          <p:cNvPr id="5" name="TextBox 5"/>
          <p:cNvSpPr txBox="1"/>
          <p:nvPr/>
        </p:nvSpPr>
        <p:spPr>
          <a:xfrm>
            <a:off x="1028700" y="3592949"/>
            <a:ext cx="15371776" cy="6358636"/>
          </a:xfrm>
          <a:prstGeom prst="rect">
            <a:avLst/>
          </a:prstGeom>
        </p:spPr>
        <p:txBody>
          <a:bodyPr lIns="0" tIns="0" rIns="0" bIns="0" rtlCol="0" anchor="t">
            <a:spAutoFit/>
          </a:bodyPr>
          <a:lstStyle/>
          <a:p>
            <a:pPr algn="l">
              <a:lnSpc>
                <a:spcPts val="6331"/>
              </a:lnSpc>
            </a:pPr>
            <a:r>
              <a:rPr lang="en-US" sz="3999">
                <a:solidFill>
                  <a:srgbClr val="000000"/>
                </a:solidFill>
                <a:latin typeface="Open Sauce"/>
                <a:ea typeface="Open Sauce"/>
                <a:cs typeface="Open Sauce"/>
                <a:sym typeface="Open Sauce"/>
              </a:rPr>
              <a:t>4...How do the social media platforms shape the advertisements you see? </a:t>
            </a:r>
          </a:p>
          <a:p>
            <a:pPr algn="l">
              <a:lnSpc>
                <a:spcPts val="6331"/>
              </a:lnSpc>
            </a:pPr>
            <a:endParaRPr lang="en-US" sz="3999">
              <a:solidFill>
                <a:srgbClr val="000000"/>
              </a:solidFill>
              <a:latin typeface="Open Sauce"/>
              <a:ea typeface="Open Sauce"/>
              <a:cs typeface="Open Sauce"/>
              <a:sym typeface="Open Sauce"/>
            </a:endParaRPr>
          </a:p>
          <a:p>
            <a:pPr algn="l">
              <a:lnSpc>
                <a:spcPts val="6331"/>
              </a:lnSpc>
            </a:pPr>
            <a:r>
              <a:rPr lang="en-US" sz="3999">
                <a:solidFill>
                  <a:srgbClr val="000000"/>
                </a:solidFill>
                <a:latin typeface="Open Sauce"/>
                <a:ea typeface="Open Sauce"/>
                <a:cs typeface="Open Sauce"/>
                <a:sym typeface="Open Sauce"/>
              </a:rPr>
              <a:t>5...Have you ever been influenced by social media in a way that led to conflict or violence? </a:t>
            </a:r>
          </a:p>
          <a:p>
            <a:pPr algn="l">
              <a:lnSpc>
                <a:spcPts val="6331"/>
              </a:lnSpc>
            </a:pPr>
            <a:endParaRPr lang="en-US" sz="3999">
              <a:solidFill>
                <a:srgbClr val="000000"/>
              </a:solidFill>
              <a:latin typeface="Open Sauce"/>
              <a:ea typeface="Open Sauce"/>
              <a:cs typeface="Open Sauce"/>
              <a:sym typeface="Open Sauce"/>
            </a:endParaRPr>
          </a:p>
          <a:p>
            <a:pPr algn="l">
              <a:lnSpc>
                <a:spcPts val="6331"/>
              </a:lnSpc>
            </a:pPr>
            <a:r>
              <a:rPr lang="en-US" sz="3999">
                <a:solidFill>
                  <a:srgbClr val="000000"/>
                </a:solidFill>
                <a:latin typeface="Open Sauce"/>
                <a:ea typeface="Open Sauce"/>
                <a:cs typeface="Open Sauce"/>
                <a:sym typeface="Open Sauce"/>
              </a:rPr>
              <a:t>6...How could you avoid negative influences on social media? </a:t>
            </a:r>
          </a:p>
          <a:p>
            <a:pPr algn="l">
              <a:lnSpc>
                <a:spcPts val="6331"/>
              </a:lnSpc>
            </a:pPr>
            <a:endParaRPr lang="en-US" sz="3999">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B46CFE"/>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5C50FF"/>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5C50FF"/>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5C50FF"/>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5C50FF"/>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5C50FF"/>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5C50FF"/>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5C50FF"/>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5C50FF"/>
            </a:solidFill>
          </p:spPr>
          <p:txBody>
            <a:bodyPr/>
            <a:lstStyle/>
            <a:p>
              <a:endParaRPr lang="en-US"/>
            </a:p>
          </p:txBody>
        </p:sp>
      </p:grpSp>
      <p:sp>
        <p:nvSpPr>
          <p:cNvPr id="12" name="TextBox 12"/>
          <p:cNvSpPr txBox="1"/>
          <p:nvPr/>
        </p:nvSpPr>
        <p:spPr>
          <a:xfrm>
            <a:off x="1311126" y="3667316"/>
            <a:ext cx="10142144" cy="3408673"/>
          </a:xfrm>
          <a:prstGeom prst="rect">
            <a:avLst/>
          </a:prstGeom>
        </p:spPr>
        <p:txBody>
          <a:bodyPr lIns="0" tIns="0" rIns="0" bIns="0" rtlCol="0" anchor="t">
            <a:spAutoFit/>
          </a:bodyPr>
          <a:lstStyle/>
          <a:p>
            <a:pPr algn="l">
              <a:lnSpc>
                <a:spcPts val="12769"/>
              </a:lnSpc>
            </a:pPr>
            <a:r>
              <a:rPr lang="en-US" sz="14882">
                <a:solidFill>
                  <a:srgbClr val="B46CFE"/>
                </a:solidFill>
                <a:latin typeface="Archivo Black"/>
                <a:ea typeface="Archivo Black"/>
                <a:cs typeface="Archivo Black"/>
                <a:sym typeface="Archivo Black"/>
              </a:rPr>
              <a:t>Check Out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081676"/>
            <a:ext cx="12079813"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Check Out:</a:t>
            </a:r>
          </a:p>
        </p:txBody>
      </p:sp>
      <p:sp>
        <p:nvSpPr>
          <p:cNvPr id="5" name="TextBox 5"/>
          <p:cNvSpPr txBox="1"/>
          <p:nvPr/>
        </p:nvSpPr>
        <p:spPr>
          <a:xfrm>
            <a:off x="1028700" y="3210788"/>
            <a:ext cx="15694950" cy="6906831"/>
          </a:xfrm>
          <a:prstGeom prst="rect">
            <a:avLst/>
          </a:prstGeom>
        </p:spPr>
        <p:txBody>
          <a:bodyPr lIns="0" tIns="0" rIns="0" bIns="0" rtlCol="0" anchor="t">
            <a:spAutoFit/>
          </a:bodyPr>
          <a:lstStyle/>
          <a:p>
            <a:pPr algn="l">
              <a:lnSpc>
                <a:spcPts val="5540"/>
              </a:lnSpc>
            </a:pPr>
            <a:r>
              <a:rPr lang="en-US" sz="3500">
                <a:solidFill>
                  <a:srgbClr val="000000"/>
                </a:solidFill>
                <a:latin typeface="Open Sauce"/>
                <a:ea typeface="Open Sauce"/>
                <a:cs typeface="Open Sauce"/>
                <a:sym typeface="Open Sauce"/>
              </a:rPr>
              <a:t>Example Questions:</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 What are two things you learned?</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What is the most interesting thing you’ve learned?</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Think of one thing you have learned in the session that you can apply to another part of your life. What is it, and how can you apply it?</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What was your favorite activity in the session? Why?</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What was your least favorite activity in session? Why?</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How does something you learned connect to what you already knew?</a:t>
            </a:r>
          </a:p>
          <a:p>
            <a:pPr algn="l">
              <a:lnSpc>
                <a:spcPts val="5540"/>
              </a:lnSpc>
            </a:pPr>
            <a:endParaRPr lang="en-US" sz="3500">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TextBox 4"/>
          <p:cNvSpPr txBox="1"/>
          <p:nvPr/>
        </p:nvSpPr>
        <p:spPr>
          <a:xfrm>
            <a:off x="990600" y="2236508"/>
            <a:ext cx="12079813" cy="1252938"/>
          </a:xfrm>
          <a:prstGeom prst="rect">
            <a:avLst/>
          </a:prstGeom>
        </p:spPr>
        <p:txBody>
          <a:bodyPr lIns="0" tIns="0" rIns="0" bIns="0" rtlCol="0" anchor="t">
            <a:spAutoFit/>
          </a:bodyPr>
          <a:lstStyle/>
          <a:p>
            <a:pPr algn="l">
              <a:lnSpc>
                <a:spcPts val="10215"/>
              </a:lnSpc>
            </a:pPr>
            <a:r>
              <a:rPr lang="en-US" sz="7296">
                <a:solidFill>
                  <a:srgbClr val="B46CFE"/>
                </a:solidFill>
                <a:latin typeface="Archivo Black"/>
                <a:ea typeface="Archivo Black"/>
                <a:cs typeface="Archivo Black"/>
                <a:sym typeface="Archivo Black"/>
              </a:rPr>
              <a:t>Check In:</a:t>
            </a:r>
          </a:p>
        </p:txBody>
      </p:sp>
      <p:sp>
        <p:nvSpPr>
          <p:cNvPr id="5" name="TextBox 5"/>
          <p:cNvSpPr txBox="1"/>
          <p:nvPr/>
        </p:nvSpPr>
        <p:spPr>
          <a:xfrm>
            <a:off x="990600" y="3643411"/>
            <a:ext cx="15694950" cy="8992806"/>
          </a:xfrm>
          <a:prstGeom prst="rect">
            <a:avLst/>
          </a:prstGeom>
        </p:spPr>
        <p:txBody>
          <a:bodyPr lIns="0" tIns="0" rIns="0" bIns="0" rtlCol="0" anchor="t">
            <a:spAutoFit/>
          </a:bodyPr>
          <a:lstStyle/>
          <a:p>
            <a:pPr algn="l">
              <a:lnSpc>
                <a:spcPts val="5540"/>
              </a:lnSpc>
            </a:pPr>
            <a:r>
              <a:rPr lang="en-US" sz="3500">
                <a:solidFill>
                  <a:srgbClr val="000000"/>
                </a:solidFill>
                <a:latin typeface="Open Sauce"/>
                <a:ea typeface="Open Sauce"/>
                <a:cs typeface="Open Sauce"/>
                <a:sym typeface="Open Sauce"/>
              </a:rPr>
              <a:t>Example Questions:</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Describe how your feeling using a colour</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What's one thing that you saw or heard from our last session that has stuck with you? </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What was the best part of the past week for you?</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What’s one thing you hope to get achieve from today’s session?</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If your current mood were weather, what would it be?</a:t>
            </a:r>
          </a:p>
          <a:p>
            <a:pPr marL="755651" lvl="1" indent="-377825" algn="l">
              <a:lnSpc>
                <a:spcPts val="5540"/>
              </a:lnSpc>
              <a:buFont typeface="Arial"/>
              <a:buChar char="•"/>
            </a:pPr>
            <a:r>
              <a:rPr lang="en-US" sz="3500">
                <a:solidFill>
                  <a:srgbClr val="000000"/>
                </a:solidFill>
                <a:latin typeface="Open Sauce"/>
                <a:ea typeface="Open Sauce"/>
                <a:cs typeface="Open Sauce"/>
                <a:sym typeface="Open Sauce"/>
              </a:rPr>
              <a:t>What’s one thing you’ve done recently that made you feel proud?</a:t>
            </a:r>
          </a:p>
          <a:p>
            <a:pPr algn="l">
              <a:lnSpc>
                <a:spcPts val="5540"/>
              </a:lnSpc>
            </a:pPr>
            <a:endParaRPr lang="en-US" sz="3500">
              <a:solidFill>
                <a:srgbClr val="000000"/>
              </a:solidFill>
              <a:latin typeface="Open Sauce"/>
              <a:ea typeface="Open Sauce"/>
              <a:cs typeface="Open Sauce"/>
              <a:sym typeface="Open Sauce"/>
            </a:endParaRPr>
          </a:p>
          <a:p>
            <a:pPr algn="l">
              <a:lnSpc>
                <a:spcPts val="5540"/>
              </a:lnSpc>
            </a:pPr>
            <a:endParaRPr lang="en-US" sz="3500">
              <a:solidFill>
                <a:srgbClr val="000000"/>
              </a:solidFill>
              <a:latin typeface="Open Sauce"/>
              <a:ea typeface="Open Sauce"/>
              <a:cs typeface="Open Sauce"/>
              <a:sym typeface="Open Sauce"/>
            </a:endParaRPr>
          </a:p>
          <a:p>
            <a:pPr algn="l">
              <a:lnSpc>
                <a:spcPts val="5540"/>
              </a:lnSpc>
            </a:pPr>
            <a:endParaRPr lang="en-US" sz="3500">
              <a:solidFill>
                <a:srgbClr val="000000"/>
              </a:solidFill>
              <a:latin typeface="Open Sauce"/>
              <a:ea typeface="Open Sauce"/>
              <a:cs typeface="Open Sauce"/>
              <a:sym typeface="Open Sauce"/>
            </a:endParaRPr>
          </a:p>
          <a:p>
            <a:pPr algn="l">
              <a:lnSpc>
                <a:spcPts val="5540"/>
              </a:lnSpc>
            </a:pPr>
            <a:endParaRPr lang="en-US" sz="3500">
              <a:solidFill>
                <a:srgbClr val="000000"/>
              </a:solidFill>
              <a:latin typeface="Open Sauce"/>
              <a:ea typeface="Open Sauce"/>
              <a:cs typeface="Open Sauce"/>
              <a:sym typeface="Open Sauce"/>
            </a:endParaRPr>
          </a:p>
          <a:p>
            <a:pPr algn="l">
              <a:lnSpc>
                <a:spcPts val="5540"/>
              </a:lnSpc>
            </a:pPr>
            <a:endParaRPr lang="en-US" sz="3500">
              <a:solidFill>
                <a:srgbClr val="000000"/>
              </a:solidFill>
              <a:latin typeface="Open Sauce"/>
              <a:ea typeface="Open Sauce"/>
              <a:cs typeface="Open Sauce"/>
              <a:sym typeface="Open Sauce"/>
            </a:endParaRPr>
          </a:p>
        </p:txBody>
      </p:sp>
      <p:sp>
        <p:nvSpPr>
          <p:cNvPr id="6" name="Freeform 6"/>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B46CFE"/>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5C50FF"/>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5C50FF"/>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5C50FF"/>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5C50FF"/>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5C50FF"/>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5C50FF"/>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5C50FF"/>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5C50FF"/>
            </a:solidFill>
          </p:spPr>
          <p:txBody>
            <a:bodyPr/>
            <a:lstStyle/>
            <a:p>
              <a:endParaRPr lang="en-US"/>
            </a:p>
          </p:txBody>
        </p:sp>
      </p:grpSp>
      <p:sp>
        <p:nvSpPr>
          <p:cNvPr id="12" name="TextBox 12"/>
          <p:cNvSpPr txBox="1"/>
          <p:nvPr/>
        </p:nvSpPr>
        <p:spPr>
          <a:xfrm>
            <a:off x="1311126" y="3667316"/>
            <a:ext cx="10142144" cy="1789423"/>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Activity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8410539" cy="10413997"/>
            <a:chOff x="0" y="0"/>
            <a:chExt cx="18410530" cy="10414000"/>
          </a:xfrm>
        </p:grpSpPr>
        <p:sp>
          <p:nvSpPr>
            <p:cNvPr id="3" name="Freeform 3"/>
            <p:cNvSpPr/>
            <p:nvPr/>
          </p:nvSpPr>
          <p:spPr>
            <a:xfrm>
              <a:off x="63500" y="63500"/>
              <a:ext cx="18283555" cy="10287000"/>
            </a:xfrm>
            <a:custGeom>
              <a:avLst/>
              <a:gdLst/>
              <a:ahLst/>
              <a:cxnLst/>
              <a:rect l="l" t="t" r="r" b="b"/>
              <a:pathLst>
                <a:path w="18283555" h="10287000">
                  <a:moveTo>
                    <a:pt x="0" y="0"/>
                  </a:moveTo>
                  <a:lnTo>
                    <a:pt x="18283555" y="0"/>
                  </a:lnTo>
                  <a:lnTo>
                    <a:pt x="18283555" y="10287000"/>
                  </a:lnTo>
                  <a:lnTo>
                    <a:pt x="0" y="10287000"/>
                  </a:lnTo>
                  <a:close/>
                </a:path>
              </a:pathLst>
            </a:custGeom>
            <a:solidFill>
              <a:srgbClr val="5C50FF"/>
            </a:solidFill>
          </p:spPr>
          <p:txBody>
            <a:bodyPr/>
            <a:lstStyle/>
            <a:p>
              <a:endParaRPr lang="en-US"/>
            </a:p>
          </p:txBody>
        </p:sp>
        <p:sp>
          <p:nvSpPr>
            <p:cNvPr id="4" name="Freeform 4"/>
            <p:cNvSpPr/>
            <p:nvPr/>
          </p:nvSpPr>
          <p:spPr>
            <a:xfrm>
              <a:off x="13363448" y="63373"/>
              <a:ext cx="4147820" cy="2495296"/>
            </a:xfrm>
            <a:custGeom>
              <a:avLst/>
              <a:gdLst/>
              <a:ahLst/>
              <a:cxnLst/>
              <a:rect l="l" t="t" r="r" b="b"/>
              <a:pathLst>
                <a:path w="4147820" h="2495296">
                  <a:moveTo>
                    <a:pt x="203200" y="127"/>
                  </a:moveTo>
                  <a:cubicBezTo>
                    <a:pt x="180466" y="81661"/>
                    <a:pt x="162813" y="165608"/>
                    <a:pt x="150749" y="251587"/>
                  </a:cubicBezTo>
                  <a:cubicBezTo>
                    <a:pt x="0" y="1324483"/>
                    <a:pt x="765048" y="2322068"/>
                    <a:pt x="1856232" y="2475357"/>
                  </a:cubicBezTo>
                  <a:cubicBezTo>
                    <a:pt x="1951737" y="2488819"/>
                    <a:pt x="2046605" y="2495296"/>
                    <a:pt x="2140331" y="2495296"/>
                  </a:cubicBezTo>
                  <a:cubicBezTo>
                    <a:pt x="3117596" y="2495296"/>
                    <a:pt x="3970909" y="1786763"/>
                    <a:pt x="4108577" y="807847"/>
                  </a:cubicBezTo>
                  <a:cubicBezTo>
                    <a:pt x="4147820" y="529082"/>
                    <a:pt x="4125088" y="255270"/>
                    <a:pt x="4050919" y="127"/>
                  </a:cubicBezTo>
                  <a:lnTo>
                    <a:pt x="3726687" y="127"/>
                  </a:lnTo>
                  <a:cubicBezTo>
                    <a:pt x="3809873" y="238633"/>
                    <a:pt x="3838955" y="498856"/>
                    <a:pt x="3801617" y="764667"/>
                  </a:cubicBezTo>
                  <a:cubicBezTo>
                    <a:pt x="3745610" y="1163574"/>
                    <a:pt x="3548760" y="1509522"/>
                    <a:pt x="3267329" y="1760601"/>
                  </a:cubicBezTo>
                  <a:lnTo>
                    <a:pt x="1917191" y="127"/>
                  </a:lnTo>
                  <a:lnTo>
                    <a:pt x="1529841" y="127"/>
                  </a:lnTo>
                  <a:lnTo>
                    <a:pt x="3020313" y="1943481"/>
                  </a:lnTo>
                  <a:cubicBezTo>
                    <a:pt x="2761360" y="2100961"/>
                    <a:pt x="2457830" y="2190369"/>
                    <a:pt x="2138679" y="2190369"/>
                  </a:cubicBezTo>
                  <a:cubicBezTo>
                    <a:pt x="2059431" y="2190369"/>
                    <a:pt x="1979293" y="2184908"/>
                    <a:pt x="1898648" y="2173478"/>
                  </a:cubicBezTo>
                  <a:cubicBezTo>
                    <a:pt x="976756" y="2043938"/>
                    <a:pt x="330325" y="1201039"/>
                    <a:pt x="457834" y="294640"/>
                  </a:cubicBezTo>
                  <a:cubicBezTo>
                    <a:pt x="472185" y="192786"/>
                    <a:pt x="495680" y="94234"/>
                    <a:pt x="527430" y="0"/>
                  </a:cubicBezTo>
                  <a:close/>
                </a:path>
              </a:pathLst>
            </a:custGeom>
            <a:solidFill>
              <a:srgbClr val="FBF04D"/>
            </a:solidFill>
          </p:spPr>
          <p:txBody>
            <a:bodyPr/>
            <a:lstStyle/>
            <a:p>
              <a:endParaRPr lang="en-US"/>
            </a:p>
          </p:txBody>
        </p:sp>
        <p:sp>
          <p:nvSpPr>
            <p:cNvPr id="5" name="Freeform 5"/>
            <p:cNvSpPr/>
            <p:nvPr/>
          </p:nvSpPr>
          <p:spPr>
            <a:xfrm>
              <a:off x="12135993" y="8073644"/>
              <a:ext cx="4212847" cy="2276859"/>
            </a:xfrm>
            <a:custGeom>
              <a:avLst/>
              <a:gdLst/>
              <a:ahLst/>
              <a:cxnLst/>
              <a:rect l="l" t="t" r="r" b="b"/>
              <a:pathLst>
                <a:path w="4212847" h="2276859">
                  <a:moveTo>
                    <a:pt x="1314831" y="0"/>
                  </a:moveTo>
                  <a:cubicBezTo>
                    <a:pt x="685292" y="0"/>
                    <a:pt x="135763" y="456311"/>
                    <a:pt x="47117" y="1086739"/>
                  </a:cubicBezTo>
                  <a:cubicBezTo>
                    <a:pt x="0" y="1422019"/>
                    <a:pt x="130683" y="1713738"/>
                    <a:pt x="268732" y="1983994"/>
                  </a:cubicBezTo>
                  <a:cubicBezTo>
                    <a:pt x="311785" y="2068322"/>
                    <a:pt x="373126" y="2167890"/>
                    <a:pt x="446786" y="2276856"/>
                  </a:cubicBezTo>
                  <a:lnTo>
                    <a:pt x="822706" y="2276856"/>
                  </a:lnTo>
                  <a:cubicBezTo>
                    <a:pt x="654558" y="2044065"/>
                    <a:pt x="578485" y="1912747"/>
                    <a:pt x="545465" y="1848104"/>
                  </a:cubicBezTo>
                  <a:cubicBezTo>
                    <a:pt x="424688" y="1611503"/>
                    <a:pt x="319024" y="1378585"/>
                    <a:pt x="354076" y="1129919"/>
                  </a:cubicBezTo>
                  <a:cubicBezTo>
                    <a:pt x="421385" y="651256"/>
                    <a:pt x="838581" y="304927"/>
                    <a:pt x="1316482" y="304927"/>
                  </a:cubicBezTo>
                  <a:cubicBezTo>
                    <a:pt x="1362329" y="304927"/>
                    <a:pt x="1408684" y="308102"/>
                    <a:pt x="1455419" y="314706"/>
                  </a:cubicBezTo>
                  <a:lnTo>
                    <a:pt x="1455419" y="314833"/>
                  </a:lnTo>
                  <a:cubicBezTo>
                    <a:pt x="1717039" y="351536"/>
                    <a:pt x="1947926" y="487553"/>
                    <a:pt x="2105279" y="697738"/>
                  </a:cubicBezTo>
                  <a:lnTo>
                    <a:pt x="2199386" y="823469"/>
                  </a:lnTo>
                  <a:lnTo>
                    <a:pt x="2324735" y="728600"/>
                  </a:lnTo>
                  <a:cubicBezTo>
                    <a:pt x="2497328" y="597917"/>
                    <a:pt x="2701797" y="529591"/>
                    <a:pt x="2914015" y="529591"/>
                  </a:cubicBezTo>
                  <a:cubicBezTo>
                    <a:pt x="2973578" y="529591"/>
                    <a:pt x="3033777" y="534925"/>
                    <a:pt x="3093975" y="545848"/>
                  </a:cubicBezTo>
                  <a:cubicBezTo>
                    <a:pt x="3560446" y="630049"/>
                    <a:pt x="3906012" y="1046101"/>
                    <a:pt x="3897759" y="1513842"/>
                  </a:cubicBezTo>
                  <a:cubicBezTo>
                    <a:pt x="3892424" y="1818642"/>
                    <a:pt x="3743835" y="2035558"/>
                    <a:pt x="3620137" y="2163828"/>
                  </a:cubicBezTo>
                  <a:cubicBezTo>
                    <a:pt x="3595372" y="2189482"/>
                    <a:pt x="3557525" y="2226439"/>
                    <a:pt x="3501265" y="2276858"/>
                  </a:cubicBezTo>
                  <a:lnTo>
                    <a:pt x="3930905" y="2276858"/>
                  </a:lnTo>
                  <a:cubicBezTo>
                    <a:pt x="4107563" y="2056132"/>
                    <a:pt x="4202686" y="1797053"/>
                    <a:pt x="4207639" y="1520319"/>
                  </a:cubicBezTo>
                  <a:cubicBezTo>
                    <a:pt x="4212846" y="1221488"/>
                    <a:pt x="4108705" y="927738"/>
                    <a:pt x="3914142" y="693422"/>
                  </a:cubicBezTo>
                  <a:cubicBezTo>
                    <a:pt x="3719324" y="458727"/>
                    <a:pt x="3447417" y="299722"/>
                    <a:pt x="3148459" y="245875"/>
                  </a:cubicBezTo>
                  <a:cubicBezTo>
                    <a:pt x="3071750" y="232031"/>
                    <a:pt x="2994407" y="225173"/>
                    <a:pt x="2917446" y="225173"/>
                  </a:cubicBezTo>
                  <a:cubicBezTo>
                    <a:pt x="2685926" y="225173"/>
                    <a:pt x="2457834" y="286768"/>
                    <a:pt x="2258697" y="403735"/>
                  </a:cubicBezTo>
                  <a:cubicBezTo>
                    <a:pt x="2058291" y="191518"/>
                    <a:pt x="1792861" y="54231"/>
                    <a:pt x="1497713" y="12829"/>
                  </a:cubicBezTo>
                  <a:cubicBezTo>
                    <a:pt x="1436245" y="4193"/>
                    <a:pt x="1375030" y="2"/>
                    <a:pt x="1314705" y="2"/>
                  </a:cubicBezTo>
                  <a:close/>
                </a:path>
              </a:pathLst>
            </a:custGeom>
            <a:solidFill>
              <a:srgbClr val="FBF04D"/>
            </a:solidFill>
          </p:spPr>
          <p:txBody>
            <a:bodyPr/>
            <a:lstStyle/>
            <a:p>
              <a:endParaRPr lang="en-US"/>
            </a:p>
          </p:txBody>
        </p:sp>
        <p:sp>
          <p:nvSpPr>
            <p:cNvPr id="6" name="Freeform 6"/>
            <p:cNvSpPr/>
            <p:nvPr/>
          </p:nvSpPr>
          <p:spPr>
            <a:xfrm>
              <a:off x="15233396" y="4550791"/>
              <a:ext cx="558927" cy="411861"/>
            </a:xfrm>
            <a:custGeom>
              <a:avLst/>
              <a:gdLst/>
              <a:ahLst/>
              <a:cxnLst/>
              <a:rect l="l" t="t" r="r" b="b"/>
              <a:pathLst>
                <a:path w="558927" h="411861">
                  <a:moveTo>
                    <a:pt x="393191" y="47879"/>
                  </a:moveTo>
                  <a:lnTo>
                    <a:pt x="52451" y="0"/>
                  </a:lnTo>
                  <a:cubicBezTo>
                    <a:pt x="52451" y="0"/>
                    <a:pt x="50800" y="35179"/>
                    <a:pt x="45465" y="73152"/>
                  </a:cubicBezTo>
                  <a:lnTo>
                    <a:pt x="0" y="350393"/>
                  </a:lnTo>
                  <a:lnTo>
                    <a:pt x="340740" y="398272"/>
                  </a:lnTo>
                  <a:cubicBezTo>
                    <a:pt x="437260" y="411861"/>
                    <a:pt x="528701" y="344170"/>
                    <a:pt x="545591" y="246634"/>
                  </a:cubicBezTo>
                  <a:cubicBezTo>
                    <a:pt x="558927" y="151892"/>
                    <a:pt x="489584" y="61595"/>
                    <a:pt x="393318" y="48006"/>
                  </a:cubicBezTo>
                </a:path>
              </a:pathLst>
            </a:custGeom>
            <a:solidFill>
              <a:srgbClr val="FBF04D"/>
            </a:solidFill>
          </p:spPr>
          <p:txBody>
            <a:bodyPr/>
            <a:lstStyle/>
            <a:p>
              <a:endParaRPr lang="en-US"/>
            </a:p>
          </p:txBody>
        </p:sp>
        <p:sp>
          <p:nvSpPr>
            <p:cNvPr id="7" name="Freeform 7"/>
            <p:cNvSpPr/>
            <p:nvPr/>
          </p:nvSpPr>
          <p:spPr>
            <a:xfrm>
              <a:off x="12351639" y="4028822"/>
              <a:ext cx="2767584" cy="2421635"/>
            </a:xfrm>
            <a:custGeom>
              <a:avLst/>
              <a:gdLst/>
              <a:ahLst/>
              <a:cxnLst/>
              <a:rect l="l" t="t" r="r" b="b"/>
              <a:pathLst>
                <a:path w="2767584" h="2421635">
                  <a:moveTo>
                    <a:pt x="2176780" y="2204084"/>
                  </a:moveTo>
                  <a:cubicBezTo>
                    <a:pt x="2187447" y="2128265"/>
                    <a:pt x="2222881" y="2062352"/>
                    <a:pt x="2273172" y="2008123"/>
                  </a:cubicBezTo>
                  <a:lnTo>
                    <a:pt x="2296033" y="1985517"/>
                  </a:lnTo>
                  <a:lnTo>
                    <a:pt x="2273045" y="1962911"/>
                  </a:lnTo>
                  <a:cubicBezTo>
                    <a:pt x="2195575" y="1884425"/>
                    <a:pt x="2158364" y="1775967"/>
                    <a:pt x="2173478" y="1668525"/>
                  </a:cubicBezTo>
                  <a:cubicBezTo>
                    <a:pt x="2183257" y="1599056"/>
                    <a:pt x="2215007" y="1535810"/>
                    <a:pt x="2261615" y="1484375"/>
                  </a:cubicBezTo>
                  <a:lnTo>
                    <a:pt x="2285364" y="1455419"/>
                  </a:lnTo>
                  <a:lnTo>
                    <a:pt x="2255900" y="1431924"/>
                  </a:lnTo>
                  <a:cubicBezTo>
                    <a:pt x="2226437" y="1408429"/>
                    <a:pt x="2200529" y="1382267"/>
                    <a:pt x="2184018" y="1360677"/>
                  </a:cubicBezTo>
                  <a:cubicBezTo>
                    <a:pt x="2136901" y="1299336"/>
                    <a:pt x="2114549" y="1225168"/>
                    <a:pt x="2118740" y="1148460"/>
                  </a:cubicBezTo>
                  <a:lnTo>
                    <a:pt x="2118358" y="1080770"/>
                  </a:lnTo>
                  <a:lnTo>
                    <a:pt x="2063495" y="1121410"/>
                  </a:lnTo>
                  <a:cubicBezTo>
                    <a:pt x="1822958" y="1293749"/>
                    <a:pt x="1539366" y="1305560"/>
                    <a:pt x="1371218" y="1265809"/>
                  </a:cubicBezTo>
                  <a:cubicBezTo>
                    <a:pt x="1327149" y="1253109"/>
                    <a:pt x="1296669" y="1213485"/>
                    <a:pt x="1302892" y="1169162"/>
                  </a:cubicBezTo>
                  <a:lnTo>
                    <a:pt x="1300987" y="1159256"/>
                  </a:lnTo>
                  <a:cubicBezTo>
                    <a:pt x="1310893" y="1112266"/>
                    <a:pt x="1363978" y="1084326"/>
                    <a:pt x="1411730" y="1094232"/>
                  </a:cubicBezTo>
                  <a:cubicBezTo>
                    <a:pt x="1431034" y="1096899"/>
                    <a:pt x="1869184" y="1197229"/>
                    <a:pt x="2144392" y="778256"/>
                  </a:cubicBezTo>
                  <a:lnTo>
                    <a:pt x="2169030" y="742950"/>
                  </a:lnTo>
                  <a:lnTo>
                    <a:pt x="1989833" y="688721"/>
                  </a:lnTo>
                  <a:cubicBezTo>
                    <a:pt x="1942971" y="672465"/>
                    <a:pt x="1917062" y="623697"/>
                    <a:pt x="1929635" y="580390"/>
                  </a:cubicBezTo>
                  <a:cubicBezTo>
                    <a:pt x="1946019" y="534289"/>
                    <a:pt x="1995422" y="509143"/>
                    <a:pt x="2039490" y="521716"/>
                  </a:cubicBezTo>
                  <a:lnTo>
                    <a:pt x="2306953" y="601218"/>
                  </a:lnTo>
                  <a:cubicBezTo>
                    <a:pt x="2351022" y="613918"/>
                    <a:pt x="2377946" y="656336"/>
                    <a:pt x="2368041" y="703326"/>
                  </a:cubicBezTo>
                  <a:lnTo>
                    <a:pt x="2291968" y="1127760"/>
                  </a:lnTo>
                  <a:cubicBezTo>
                    <a:pt x="2284855" y="1178306"/>
                    <a:pt x="2297937" y="1225296"/>
                    <a:pt x="2322830" y="1257808"/>
                  </a:cubicBezTo>
                  <a:cubicBezTo>
                    <a:pt x="2353310" y="1297559"/>
                    <a:pt x="2395600" y="1322832"/>
                    <a:pt x="2440559" y="1329182"/>
                  </a:cubicBezTo>
                  <a:cubicBezTo>
                    <a:pt x="2536951" y="1342771"/>
                    <a:pt x="2624836" y="1277747"/>
                    <a:pt x="2640838" y="1186434"/>
                  </a:cubicBezTo>
                  <a:lnTo>
                    <a:pt x="2740787" y="568833"/>
                  </a:lnTo>
                  <a:cubicBezTo>
                    <a:pt x="2767584" y="401828"/>
                    <a:pt x="2662175" y="241935"/>
                    <a:pt x="2497709" y="199517"/>
                  </a:cubicBezTo>
                  <a:lnTo>
                    <a:pt x="1983105" y="59563"/>
                  </a:lnTo>
                  <a:cubicBezTo>
                    <a:pt x="1765299" y="0"/>
                    <a:pt x="1534160" y="35052"/>
                    <a:pt x="1346581" y="156973"/>
                  </a:cubicBezTo>
                  <a:lnTo>
                    <a:pt x="715264" y="567818"/>
                  </a:lnTo>
                  <a:cubicBezTo>
                    <a:pt x="696977" y="581407"/>
                    <a:pt x="676783" y="584963"/>
                    <a:pt x="651129" y="581407"/>
                  </a:cubicBezTo>
                  <a:lnTo>
                    <a:pt x="265430" y="527178"/>
                  </a:lnTo>
                  <a:cubicBezTo>
                    <a:pt x="207646" y="519050"/>
                    <a:pt x="152781" y="559690"/>
                    <a:pt x="144653" y="616586"/>
                  </a:cubicBezTo>
                  <a:lnTo>
                    <a:pt x="8001" y="1589912"/>
                  </a:lnTo>
                  <a:cubicBezTo>
                    <a:pt x="0" y="1646808"/>
                    <a:pt x="41529" y="1701037"/>
                    <a:pt x="99441" y="1709165"/>
                  </a:cubicBezTo>
                  <a:lnTo>
                    <a:pt x="510922" y="1766950"/>
                  </a:lnTo>
                  <a:cubicBezTo>
                    <a:pt x="543053" y="1771522"/>
                    <a:pt x="569850" y="1791334"/>
                    <a:pt x="579121" y="1818385"/>
                  </a:cubicBezTo>
                  <a:lnTo>
                    <a:pt x="633858" y="1942083"/>
                  </a:lnTo>
                  <a:cubicBezTo>
                    <a:pt x="731266" y="2158872"/>
                    <a:pt x="932942" y="2309621"/>
                    <a:pt x="1170813" y="2343022"/>
                  </a:cubicBezTo>
                  <a:cubicBezTo>
                    <a:pt x="1192911" y="2349372"/>
                    <a:pt x="1215772" y="2349372"/>
                    <a:pt x="1241426" y="2352928"/>
                  </a:cubicBezTo>
                  <a:cubicBezTo>
                    <a:pt x="1485774" y="2387345"/>
                    <a:pt x="1821815" y="2421635"/>
                    <a:pt x="2147571" y="2412618"/>
                  </a:cubicBezTo>
                  <a:lnTo>
                    <a:pt x="2193417" y="2412618"/>
                  </a:lnTo>
                  <a:lnTo>
                    <a:pt x="2179448" y="2371978"/>
                  </a:lnTo>
                  <a:cubicBezTo>
                    <a:pt x="2175510" y="2306954"/>
                    <a:pt x="2169668" y="2254630"/>
                    <a:pt x="2176908" y="2204084"/>
                  </a:cubicBezTo>
                </a:path>
              </a:pathLst>
            </a:custGeom>
            <a:solidFill>
              <a:srgbClr val="FBF04D"/>
            </a:solidFill>
          </p:spPr>
          <p:txBody>
            <a:bodyPr/>
            <a:lstStyle/>
            <a:p>
              <a:endParaRPr lang="en-US"/>
            </a:p>
          </p:txBody>
        </p:sp>
        <p:sp>
          <p:nvSpPr>
            <p:cNvPr id="8" name="Freeform 8"/>
            <p:cNvSpPr/>
            <p:nvPr/>
          </p:nvSpPr>
          <p:spPr>
            <a:xfrm>
              <a:off x="14691613" y="5556504"/>
              <a:ext cx="952374" cy="461645"/>
            </a:xfrm>
            <a:custGeom>
              <a:avLst/>
              <a:gdLst/>
              <a:ahLst/>
              <a:cxnLst/>
              <a:rect l="l" t="t" r="r" b="b"/>
              <a:pathLst>
                <a:path w="952374" h="461645">
                  <a:moveTo>
                    <a:pt x="13336" y="166243"/>
                  </a:moveTo>
                  <a:cubicBezTo>
                    <a:pt x="0" y="261112"/>
                    <a:pt x="69343" y="351282"/>
                    <a:pt x="168402" y="368554"/>
                  </a:cubicBezTo>
                  <a:lnTo>
                    <a:pt x="734188" y="448056"/>
                  </a:lnTo>
                  <a:cubicBezTo>
                    <a:pt x="830708" y="461645"/>
                    <a:pt x="922149" y="393954"/>
                    <a:pt x="939039" y="296418"/>
                  </a:cubicBezTo>
                  <a:cubicBezTo>
                    <a:pt x="952375" y="201549"/>
                    <a:pt x="883032" y="111379"/>
                    <a:pt x="783973" y="94107"/>
                  </a:cubicBezTo>
                  <a:lnTo>
                    <a:pt x="218187" y="14478"/>
                  </a:lnTo>
                  <a:cubicBezTo>
                    <a:pt x="115317" y="0"/>
                    <a:pt x="27433" y="65024"/>
                    <a:pt x="13336" y="166116"/>
                  </a:cubicBezTo>
                </a:path>
              </a:pathLst>
            </a:custGeom>
            <a:solidFill>
              <a:srgbClr val="FBF04D"/>
            </a:solidFill>
          </p:spPr>
          <p:txBody>
            <a:bodyPr/>
            <a:lstStyle/>
            <a:p>
              <a:endParaRPr lang="en-US"/>
            </a:p>
          </p:txBody>
        </p:sp>
        <p:sp>
          <p:nvSpPr>
            <p:cNvPr id="9" name="Freeform 9"/>
            <p:cNvSpPr/>
            <p:nvPr/>
          </p:nvSpPr>
          <p:spPr>
            <a:xfrm>
              <a:off x="15094457" y="5077206"/>
              <a:ext cx="714121" cy="429133"/>
            </a:xfrm>
            <a:custGeom>
              <a:avLst/>
              <a:gdLst/>
              <a:ahLst/>
              <a:cxnLst/>
              <a:rect l="l" t="t" r="r" b="b"/>
              <a:pathLst>
                <a:path w="714121" h="429133">
                  <a:moveTo>
                    <a:pt x="544830" y="61341"/>
                  </a:moveTo>
                  <a:lnTo>
                    <a:pt x="107696" y="0"/>
                  </a:lnTo>
                  <a:lnTo>
                    <a:pt x="80899" y="167005"/>
                  </a:lnTo>
                  <a:cubicBezTo>
                    <a:pt x="70993" y="213995"/>
                    <a:pt x="54736" y="259969"/>
                    <a:pt x="29211" y="301625"/>
                  </a:cubicBezTo>
                  <a:lnTo>
                    <a:pt x="0" y="345948"/>
                  </a:lnTo>
                  <a:lnTo>
                    <a:pt x="495046" y="415544"/>
                  </a:lnTo>
                  <a:cubicBezTo>
                    <a:pt x="591438" y="429133"/>
                    <a:pt x="683006" y="361315"/>
                    <a:pt x="699897" y="263906"/>
                  </a:cubicBezTo>
                  <a:cubicBezTo>
                    <a:pt x="714121" y="162814"/>
                    <a:pt x="644779" y="72517"/>
                    <a:pt x="544830" y="61595"/>
                  </a:cubicBezTo>
                </a:path>
              </a:pathLst>
            </a:custGeom>
            <a:solidFill>
              <a:srgbClr val="FBF04D"/>
            </a:solidFill>
          </p:spPr>
          <p:txBody>
            <a:bodyPr/>
            <a:lstStyle/>
            <a:p>
              <a:endParaRPr lang="en-US"/>
            </a:p>
          </p:txBody>
        </p:sp>
        <p:sp>
          <p:nvSpPr>
            <p:cNvPr id="10" name="Freeform 10"/>
            <p:cNvSpPr/>
            <p:nvPr/>
          </p:nvSpPr>
          <p:spPr>
            <a:xfrm>
              <a:off x="14688693" y="6092063"/>
              <a:ext cx="805307" cy="439801"/>
            </a:xfrm>
            <a:custGeom>
              <a:avLst/>
              <a:gdLst/>
              <a:ahLst/>
              <a:cxnLst/>
              <a:rect l="l" t="t" r="r" b="b"/>
              <a:pathLst>
                <a:path w="805307" h="439801">
                  <a:moveTo>
                    <a:pt x="586232" y="426212"/>
                  </a:moveTo>
                  <a:cubicBezTo>
                    <a:pt x="682752" y="439801"/>
                    <a:pt x="774193" y="372110"/>
                    <a:pt x="791083" y="274574"/>
                  </a:cubicBezTo>
                  <a:cubicBezTo>
                    <a:pt x="805307" y="173482"/>
                    <a:pt x="738759" y="86741"/>
                    <a:pt x="636017" y="72263"/>
                  </a:cubicBezTo>
                  <a:lnTo>
                    <a:pt x="218186" y="13589"/>
                  </a:lnTo>
                  <a:cubicBezTo>
                    <a:pt x="121667" y="0"/>
                    <a:pt x="30226" y="67691"/>
                    <a:pt x="13335" y="165227"/>
                  </a:cubicBezTo>
                  <a:cubicBezTo>
                    <a:pt x="0" y="260096"/>
                    <a:pt x="69343" y="350266"/>
                    <a:pt x="168402" y="367538"/>
                  </a:cubicBezTo>
                  <a:lnTo>
                    <a:pt x="586232" y="426212"/>
                  </a:lnTo>
                  <a:close/>
                </a:path>
              </a:pathLst>
            </a:custGeom>
            <a:solidFill>
              <a:srgbClr val="FBF04D"/>
            </a:solidFill>
          </p:spPr>
          <p:txBody>
            <a:bodyPr/>
            <a:lstStyle/>
            <a:p>
              <a:endParaRPr lang="en-US"/>
            </a:p>
          </p:txBody>
        </p:sp>
        <p:sp>
          <p:nvSpPr>
            <p:cNvPr id="11" name="Freeform 11"/>
            <p:cNvSpPr/>
            <p:nvPr/>
          </p:nvSpPr>
          <p:spPr>
            <a:xfrm>
              <a:off x="13852144" y="3017902"/>
              <a:ext cx="3307082" cy="4680586"/>
            </a:xfrm>
            <a:custGeom>
              <a:avLst/>
              <a:gdLst/>
              <a:ahLst/>
              <a:cxnLst/>
              <a:rect l="l" t="t" r="r" b="b"/>
              <a:pathLst>
                <a:path w="3307082" h="4680586">
                  <a:moveTo>
                    <a:pt x="612268" y="4673599"/>
                  </a:moveTo>
                  <a:cubicBezTo>
                    <a:pt x="564007" y="4666868"/>
                    <a:pt x="523622" y="4633848"/>
                    <a:pt x="507747" y="4588509"/>
                  </a:cubicBezTo>
                  <a:lnTo>
                    <a:pt x="372110" y="4197984"/>
                  </a:lnTo>
                  <a:cubicBezTo>
                    <a:pt x="328296" y="4071746"/>
                    <a:pt x="229998" y="3973321"/>
                    <a:pt x="102235" y="3927855"/>
                  </a:cubicBezTo>
                  <a:cubicBezTo>
                    <a:pt x="35179" y="3903979"/>
                    <a:pt x="0" y="3831081"/>
                    <a:pt x="24003" y="3765168"/>
                  </a:cubicBezTo>
                  <a:cubicBezTo>
                    <a:pt x="48006" y="3699255"/>
                    <a:pt x="121919" y="3665092"/>
                    <a:pt x="188976" y="3689095"/>
                  </a:cubicBezTo>
                  <a:cubicBezTo>
                    <a:pt x="391033" y="3760976"/>
                    <a:pt x="546862" y="3917060"/>
                    <a:pt x="616331" y="4116831"/>
                  </a:cubicBezTo>
                  <a:lnTo>
                    <a:pt x="669036" y="4268723"/>
                  </a:lnTo>
                  <a:lnTo>
                    <a:pt x="761620" y="4137278"/>
                  </a:lnTo>
                  <a:cubicBezTo>
                    <a:pt x="868554" y="3985513"/>
                    <a:pt x="1029462" y="3884422"/>
                    <a:pt x="1214629" y="3852672"/>
                  </a:cubicBezTo>
                  <a:cubicBezTo>
                    <a:pt x="1399796" y="3820922"/>
                    <a:pt x="1586613" y="3862451"/>
                    <a:pt x="1740537" y="3969639"/>
                  </a:cubicBezTo>
                  <a:lnTo>
                    <a:pt x="1873760" y="4062476"/>
                  </a:lnTo>
                  <a:lnTo>
                    <a:pt x="1869822" y="3902202"/>
                  </a:lnTo>
                  <a:cubicBezTo>
                    <a:pt x="1865377" y="3717163"/>
                    <a:pt x="1934719" y="3542030"/>
                    <a:pt x="2065021" y="3409315"/>
                  </a:cubicBezTo>
                  <a:cubicBezTo>
                    <a:pt x="2195323" y="3276600"/>
                    <a:pt x="2370836" y="3202178"/>
                    <a:pt x="2558924" y="3200146"/>
                  </a:cubicBezTo>
                  <a:lnTo>
                    <a:pt x="2721737" y="3198368"/>
                  </a:lnTo>
                  <a:lnTo>
                    <a:pt x="2622804" y="3070606"/>
                  </a:lnTo>
                  <a:cubicBezTo>
                    <a:pt x="2508631" y="2923032"/>
                    <a:pt x="2459991" y="2740787"/>
                    <a:pt x="2485643" y="2557526"/>
                  </a:cubicBezTo>
                  <a:cubicBezTo>
                    <a:pt x="2511296" y="2374265"/>
                    <a:pt x="2608453" y="2212594"/>
                    <a:pt x="2758820" y="2102104"/>
                  </a:cubicBezTo>
                  <a:lnTo>
                    <a:pt x="2889123" y="2006473"/>
                  </a:lnTo>
                  <a:lnTo>
                    <a:pt x="2733039" y="1959864"/>
                  </a:lnTo>
                  <a:cubicBezTo>
                    <a:pt x="2552827" y="1906016"/>
                    <a:pt x="2404617" y="1786255"/>
                    <a:pt x="2315971" y="1622679"/>
                  </a:cubicBezTo>
                  <a:cubicBezTo>
                    <a:pt x="2227326" y="1459103"/>
                    <a:pt x="2208910" y="1271651"/>
                    <a:pt x="2264156" y="1094994"/>
                  </a:cubicBezTo>
                  <a:lnTo>
                    <a:pt x="2312035" y="942086"/>
                  </a:lnTo>
                  <a:lnTo>
                    <a:pt x="2158366" y="994537"/>
                  </a:lnTo>
                  <a:cubicBezTo>
                    <a:pt x="1980820" y="1055116"/>
                    <a:pt x="1789938" y="1043559"/>
                    <a:pt x="1620648" y="962025"/>
                  </a:cubicBezTo>
                  <a:cubicBezTo>
                    <a:pt x="1451358" y="880491"/>
                    <a:pt x="1324610" y="739013"/>
                    <a:pt x="1263651" y="563626"/>
                  </a:cubicBezTo>
                  <a:lnTo>
                    <a:pt x="1210946" y="411734"/>
                  </a:lnTo>
                  <a:lnTo>
                    <a:pt x="1118362" y="543179"/>
                  </a:lnTo>
                  <a:cubicBezTo>
                    <a:pt x="1009143" y="698246"/>
                    <a:pt x="837438" y="803021"/>
                    <a:pt x="647320" y="830581"/>
                  </a:cubicBezTo>
                  <a:cubicBezTo>
                    <a:pt x="576834" y="840868"/>
                    <a:pt x="510922" y="792862"/>
                    <a:pt x="500254" y="723393"/>
                  </a:cubicBezTo>
                  <a:cubicBezTo>
                    <a:pt x="489587" y="653923"/>
                    <a:pt x="537973" y="589408"/>
                    <a:pt x="608459" y="579247"/>
                  </a:cubicBezTo>
                  <a:cubicBezTo>
                    <a:pt x="730251" y="561594"/>
                    <a:pt x="835789" y="497206"/>
                    <a:pt x="905766" y="397891"/>
                  </a:cubicBezTo>
                  <a:lnTo>
                    <a:pt x="1143891" y="59818"/>
                  </a:lnTo>
                  <a:cubicBezTo>
                    <a:pt x="1171578" y="20447"/>
                    <a:pt x="1219583" y="0"/>
                    <a:pt x="1267843" y="6732"/>
                  </a:cubicBezTo>
                  <a:cubicBezTo>
                    <a:pt x="1316104" y="13463"/>
                    <a:pt x="1356489" y="46483"/>
                    <a:pt x="1372364" y="91949"/>
                  </a:cubicBezTo>
                  <a:lnTo>
                    <a:pt x="1508001" y="482473"/>
                  </a:lnTo>
                  <a:cubicBezTo>
                    <a:pt x="1546482" y="593218"/>
                    <a:pt x="1626491" y="682498"/>
                    <a:pt x="1733298" y="733933"/>
                  </a:cubicBezTo>
                  <a:cubicBezTo>
                    <a:pt x="1840106" y="785368"/>
                    <a:pt x="1960629" y="792607"/>
                    <a:pt x="2072769" y="754507"/>
                  </a:cubicBezTo>
                  <a:lnTo>
                    <a:pt x="2467993" y="619633"/>
                  </a:lnTo>
                  <a:cubicBezTo>
                    <a:pt x="2513967" y="603885"/>
                    <a:pt x="2565148" y="615062"/>
                    <a:pt x="2600328" y="648589"/>
                  </a:cubicBezTo>
                  <a:cubicBezTo>
                    <a:pt x="2635507" y="682117"/>
                    <a:pt x="2648588" y="731901"/>
                    <a:pt x="2634237" y="777748"/>
                  </a:cubicBezTo>
                  <a:lnTo>
                    <a:pt x="2511048" y="1171068"/>
                  </a:lnTo>
                  <a:cubicBezTo>
                    <a:pt x="2476123" y="1282573"/>
                    <a:pt x="2487807" y="1400810"/>
                    <a:pt x="2543686" y="1504189"/>
                  </a:cubicBezTo>
                  <a:cubicBezTo>
                    <a:pt x="2599565" y="1607567"/>
                    <a:pt x="2693165" y="1683132"/>
                    <a:pt x="2806957" y="1717041"/>
                  </a:cubicBezTo>
                  <a:lnTo>
                    <a:pt x="3208277" y="1836802"/>
                  </a:lnTo>
                  <a:cubicBezTo>
                    <a:pt x="3254886" y="1850772"/>
                    <a:pt x="3289811" y="1889380"/>
                    <a:pt x="3298446" y="1936623"/>
                  </a:cubicBezTo>
                  <a:cubicBezTo>
                    <a:pt x="3307081" y="1983867"/>
                    <a:pt x="3287779" y="2031746"/>
                    <a:pt x="3248789" y="2060321"/>
                  </a:cubicBezTo>
                  <a:lnTo>
                    <a:pt x="2913763" y="2306193"/>
                  </a:lnTo>
                  <a:cubicBezTo>
                    <a:pt x="2818767" y="2375916"/>
                    <a:pt x="2757552" y="2478024"/>
                    <a:pt x="2741297" y="2593594"/>
                  </a:cubicBezTo>
                  <a:cubicBezTo>
                    <a:pt x="2725043" y="2709164"/>
                    <a:pt x="2755776" y="2824226"/>
                    <a:pt x="2827911" y="2917444"/>
                  </a:cubicBezTo>
                  <a:lnTo>
                    <a:pt x="3082165" y="3246247"/>
                  </a:lnTo>
                  <a:cubicBezTo>
                    <a:pt x="3111755" y="3284475"/>
                    <a:pt x="3116963" y="3335782"/>
                    <a:pt x="3095753" y="3378835"/>
                  </a:cubicBezTo>
                  <a:cubicBezTo>
                    <a:pt x="3074544" y="3421889"/>
                    <a:pt x="3030348" y="3449447"/>
                    <a:pt x="2981580" y="3449956"/>
                  </a:cubicBezTo>
                  <a:lnTo>
                    <a:pt x="2562735" y="3454401"/>
                  </a:lnTo>
                  <a:cubicBezTo>
                    <a:pt x="2443990" y="3455671"/>
                    <a:pt x="2333372" y="3502533"/>
                    <a:pt x="2250949" y="3586354"/>
                  </a:cubicBezTo>
                  <a:cubicBezTo>
                    <a:pt x="2168526" y="3670174"/>
                    <a:pt x="2124837" y="3780664"/>
                    <a:pt x="2127760" y="3897504"/>
                  </a:cubicBezTo>
                  <a:lnTo>
                    <a:pt x="2137793" y="4309619"/>
                  </a:lnTo>
                  <a:cubicBezTo>
                    <a:pt x="2138936" y="4357498"/>
                    <a:pt x="2112647" y="4401948"/>
                    <a:pt x="2069594" y="4424427"/>
                  </a:cubicBezTo>
                  <a:cubicBezTo>
                    <a:pt x="2026541" y="4446905"/>
                    <a:pt x="1974344" y="4443477"/>
                    <a:pt x="1934466" y="4415664"/>
                  </a:cubicBezTo>
                  <a:lnTo>
                    <a:pt x="1591693" y="4177031"/>
                  </a:lnTo>
                  <a:cubicBezTo>
                    <a:pt x="1494538" y="4109340"/>
                    <a:pt x="1376681" y="4083178"/>
                    <a:pt x="1259715" y="4103117"/>
                  </a:cubicBezTo>
                  <a:cubicBezTo>
                    <a:pt x="1142748" y="4123056"/>
                    <a:pt x="1041276" y="4186937"/>
                    <a:pt x="973838" y="4282695"/>
                  </a:cubicBezTo>
                  <a:lnTo>
                    <a:pt x="735713" y="4620769"/>
                  </a:lnTo>
                  <a:cubicBezTo>
                    <a:pt x="708026" y="4660139"/>
                    <a:pt x="660148" y="4680586"/>
                    <a:pt x="611761" y="4673855"/>
                  </a:cubicBezTo>
                </a:path>
              </a:pathLst>
            </a:custGeom>
            <a:solidFill>
              <a:srgbClr val="FBF04D"/>
            </a:solidFill>
          </p:spPr>
          <p:txBody>
            <a:bodyPr/>
            <a:lstStyle/>
            <a:p>
              <a:endParaRPr lang="en-US"/>
            </a:p>
          </p:txBody>
        </p:sp>
      </p:grpSp>
      <p:sp>
        <p:nvSpPr>
          <p:cNvPr id="12" name="TextBox 12"/>
          <p:cNvSpPr txBox="1"/>
          <p:nvPr/>
        </p:nvSpPr>
        <p:spPr>
          <a:xfrm>
            <a:off x="1311126" y="2867664"/>
            <a:ext cx="10142144" cy="5027922"/>
          </a:xfrm>
          <a:prstGeom prst="rect">
            <a:avLst/>
          </a:prstGeom>
        </p:spPr>
        <p:txBody>
          <a:bodyPr lIns="0" tIns="0" rIns="0" bIns="0" rtlCol="0" anchor="t">
            <a:spAutoFit/>
          </a:bodyPr>
          <a:lstStyle/>
          <a:p>
            <a:pPr algn="l">
              <a:lnSpc>
                <a:spcPts val="12769"/>
              </a:lnSpc>
            </a:pPr>
            <a:r>
              <a:rPr lang="en-US" sz="14882">
                <a:solidFill>
                  <a:srgbClr val="FBF04D"/>
                </a:solidFill>
                <a:latin typeface="Archivo Black"/>
                <a:ea typeface="Archivo Black"/>
                <a:cs typeface="Archivo Black"/>
                <a:sym typeface="Archivo Black"/>
              </a:rPr>
              <a:t>A Balanced</a:t>
            </a:r>
          </a:p>
          <a:p>
            <a:pPr algn="l">
              <a:lnSpc>
                <a:spcPts val="12769"/>
              </a:lnSpc>
            </a:pPr>
            <a:r>
              <a:rPr lang="en-US" sz="14882">
                <a:solidFill>
                  <a:srgbClr val="FBF04D"/>
                </a:solidFill>
                <a:latin typeface="Archivo Black"/>
                <a:ea typeface="Archivo Black"/>
                <a:cs typeface="Archivo Black"/>
                <a:sym typeface="Archivo Black"/>
              </a:rPr>
              <a:t>Feed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45628"/>
            <a:ext cx="18286781" cy="841372"/>
            <a:chOff x="0" y="0"/>
            <a:chExt cx="18286781" cy="841375"/>
          </a:xfrm>
        </p:grpSpPr>
        <p:sp>
          <p:nvSpPr>
            <p:cNvPr id="3" name="Freeform 3"/>
            <p:cNvSpPr/>
            <p:nvPr/>
          </p:nvSpPr>
          <p:spPr>
            <a:xfrm>
              <a:off x="0" y="0"/>
              <a:ext cx="18286730" cy="841375"/>
            </a:xfrm>
            <a:custGeom>
              <a:avLst/>
              <a:gdLst/>
              <a:ahLst/>
              <a:cxnLst/>
              <a:rect l="l" t="t" r="r" b="b"/>
              <a:pathLst>
                <a:path w="18286730" h="841375">
                  <a:moveTo>
                    <a:pt x="0" y="0"/>
                  </a:moveTo>
                  <a:lnTo>
                    <a:pt x="0" y="841375"/>
                  </a:lnTo>
                  <a:lnTo>
                    <a:pt x="18286730" y="841375"/>
                  </a:lnTo>
                  <a:lnTo>
                    <a:pt x="18286730" y="0"/>
                  </a:lnTo>
                  <a:close/>
                </a:path>
              </a:pathLst>
            </a:custGeom>
            <a:solidFill>
              <a:srgbClr val="FBF04D"/>
            </a:solidFill>
          </p:spPr>
          <p:txBody>
            <a:bodyPr/>
            <a:lstStyle/>
            <a:p>
              <a:endParaRPr lang="en-US"/>
            </a:p>
          </p:txBody>
        </p:sp>
      </p:grpSp>
      <p:sp>
        <p:nvSpPr>
          <p:cNvPr id="4" name="Freeform 4"/>
          <p:cNvSpPr/>
          <p:nvPr/>
        </p:nvSpPr>
        <p:spPr>
          <a:xfrm>
            <a:off x="3484570" y="1783598"/>
            <a:ext cx="11317641" cy="7662030"/>
          </a:xfrm>
          <a:custGeom>
            <a:avLst/>
            <a:gdLst/>
            <a:ahLst/>
            <a:cxnLst/>
            <a:rect l="l" t="t" r="r" b="b"/>
            <a:pathLst>
              <a:path w="11317641" h="7662030">
                <a:moveTo>
                  <a:pt x="0" y="0"/>
                </a:moveTo>
                <a:lnTo>
                  <a:pt x="11317641" y="0"/>
                </a:lnTo>
                <a:lnTo>
                  <a:pt x="11317641" y="7662030"/>
                </a:lnTo>
                <a:lnTo>
                  <a:pt x="0" y="7662030"/>
                </a:lnTo>
                <a:lnTo>
                  <a:pt x="0" y="0"/>
                </a:lnTo>
                <a:close/>
              </a:path>
            </a:pathLst>
          </a:custGeom>
          <a:blipFill>
            <a:blip r:embed="rId2"/>
            <a:stretch>
              <a:fillRect t="-1421" b="-1421"/>
            </a:stretch>
          </a:blipFill>
        </p:spPr>
        <p:txBody>
          <a:bodyPr/>
          <a:lstStyle/>
          <a:p>
            <a:endParaRPr lang="en-US"/>
          </a:p>
        </p:txBody>
      </p:sp>
      <p:sp>
        <p:nvSpPr>
          <p:cNvPr id="5" name="Freeform 5"/>
          <p:cNvSpPr/>
          <p:nvPr/>
        </p:nvSpPr>
        <p:spPr>
          <a:xfrm>
            <a:off x="-63503" y="-63503"/>
            <a:ext cx="18414997" cy="1855432"/>
          </a:xfrm>
          <a:custGeom>
            <a:avLst/>
            <a:gdLst/>
            <a:ahLst/>
            <a:cxnLst/>
            <a:rect l="l" t="t" r="r" b="b"/>
            <a:pathLst>
              <a:path w="18414997" h="1855432">
                <a:moveTo>
                  <a:pt x="0" y="0"/>
                </a:moveTo>
                <a:lnTo>
                  <a:pt x="18414997" y="0"/>
                </a:lnTo>
                <a:lnTo>
                  <a:pt x="18414997" y="1855432"/>
                </a:lnTo>
                <a:lnTo>
                  <a:pt x="0" y="1855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12319283" y="551497"/>
            <a:ext cx="5681782" cy="582931"/>
          </a:xfrm>
          <a:prstGeom prst="rect">
            <a:avLst/>
          </a:prstGeom>
        </p:spPr>
        <p:txBody>
          <a:bodyPr lIns="0" tIns="0" rIns="0" bIns="0" rtlCol="0" anchor="t">
            <a:spAutoFit/>
          </a:bodyPr>
          <a:lstStyle/>
          <a:p>
            <a:pPr marL="0" lvl="0" indent="0" algn="ctr">
              <a:lnSpc>
                <a:spcPts val="4619"/>
              </a:lnSpc>
              <a:spcBef>
                <a:spcPct val="0"/>
              </a:spcBef>
            </a:pPr>
            <a:r>
              <a:rPr lang="en-US" sz="3299" u="none" strike="noStrike">
                <a:solidFill>
                  <a:srgbClr val="FBF04D"/>
                </a:solidFill>
                <a:latin typeface="Archivo Black"/>
                <a:ea typeface="Archivo Black"/>
                <a:cs typeface="Archivo Black"/>
                <a:sym typeface="Archivo Black"/>
              </a:rPr>
              <a:t>PEER EDUCATION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1340</Words>
  <Application>Microsoft Office PowerPoint</Application>
  <PresentationFormat>Custom</PresentationFormat>
  <Paragraphs>209</Paragraphs>
  <Slides>52</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Galano Grotesque Semi-Bold</vt:lpstr>
      <vt:lpstr>Calibri</vt:lpstr>
      <vt:lpstr>Canva Sans Bold</vt:lpstr>
      <vt:lpstr>Aptos</vt:lpstr>
      <vt:lpstr>Arimo Bold</vt:lpstr>
      <vt:lpstr>TT Rounds Condensed Bold</vt:lpstr>
      <vt:lpstr>Open Sauce</vt:lpstr>
      <vt:lpstr>Open Sauce Bold</vt:lpstr>
      <vt:lpstr>Archivo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 Peer Education.pdf</dc:title>
  <cp:lastModifiedBy>Nadine Daly</cp:lastModifiedBy>
  <cp:revision>2</cp:revision>
  <dcterms:created xsi:type="dcterms:W3CDTF">2006-08-16T00:00:00Z</dcterms:created>
  <dcterms:modified xsi:type="dcterms:W3CDTF">2024-09-11T08:51:41Z</dcterms:modified>
  <dc:identifier>DAGQbBxbMoo</dc:identifier>
</cp:coreProperties>
</file>