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Arimo Bold" panose="020B0604020202020204" charset="0"/>
      <p:regular r:id="rId14"/>
    </p:embeddedFont>
    <p:embeddedFont>
      <p:font typeface="Galano Grotesque Semi-Bold" panose="020B0604020202020204" charset="0"/>
      <p:regular r:id="rId15"/>
    </p:embeddedFont>
    <p:embeddedFont>
      <p:font typeface="Platfor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6.sv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51431" y="299960"/>
            <a:ext cx="5510695" cy="2941334"/>
          </a:xfrm>
          <a:custGeom>
            <a:avLst/>
            <a:gdLst/>
            <a:ahLst/>
            <a:cxnLst/>
            <a:rect l="l" t="t" r="r" b="b"/>
            <a:pathLst>
              <a:path w="5510695" h="2941334">
                <a:moveTo>
                  <a:pt x="0" y="0"/>
                </a:moveTo>
                <a:lnTo>
                  <a:pt x="5510696" y="0"/>
                </a:lnTo>
                <a:lnTo>
                  <a:pt x="5510696" y="2941334"/>
                </a:lnTo>
                <a:lnTo>
                  <a:pt x="0" y="2941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6344385" y="-439099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339407" y="-1362645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5961" y="4898348"/>
            <a:ext cx="3499615" cy="2144925"/>
          </a:xfrm>
          <a:custGeom>
            <a:avLst/>
            <a:gdLst/>
            <a:ahLst/>
            <a:cxnLst/>
            <a:rect l="l" t="t" r="r" b="b"/>
            <a:pathLst>
              <a:path w="3499615" h="2144925">
                <a:moveTo>
                  <a:pt x="0" y="0"/>
                </a:moveTo>
                <a:lnTo>
                  <a:pt x="3499615" y="0"/>
                </a:lnTo>
                <a:lnTo>
                  <a:pt x="3499615" y="2144925"/>
                </a:lnTo>
                <a:lnTo>
                  <a:pt x="0" y="21449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 rot="-604671">
            <a:off x="1643111" y="3014009"/>
            <a:ext cx="12861462" cy="292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42"/>
              </a:lnSpc>
            </a:pPr>
            <a:endParaRPr/>
          </a:p>
          <a:p>
            <a:pPr algn="l">
              <a:lnSpc>
                <a:spcPts val="11493"/>
              </a:lnSpc>
            </a:pPr>
            <a:r>
              <a:rPr lang="en-US" sz="11269">
                <a:solidFill>
                  <a:srgbClr val="000000"/>
                </a:solidFill>
                <a:latin typeface="Platform"/>
                <a:ea typeface="Platform"/>
                <a:cs typeface="Platform"/>
                <a:sym typeface="Platform"/>
              </a:rPr>
              <a:t>Knife Crime</a:t>
            </a:r>
          </a:p>
        </p:txBody>
      </p:sp>
      <p:sp>
        <p:nvSpPr>
          <p:cNvPr id="7" name="Freeform 7"/>
          <p:cNvSpPr/>
          <p:nvPr/>
        </p:nvSpPr>
        <p:spPr>
          <a:xfrm>
            <a:off x="16339407" y="-1362645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A picture containing text, book  Description automatically generated"/>
          <p:cNvSpPr/>
          <p:nvPr/>
        </p:nvSpPr>
        <p:spPr>
          <a:xfrm rot="-525452">
            <a:off x="9856424" y="-672767"/>
            <a:ext cx="7847805" cy="12505893"/>
          </a:xfrm>
          <a:custGeom>
            <a:avLst/>
            <a:gdLst/>
            <a:ahLst/>
            <a:cxnLst/>
            <a:rect l="l" t="t" r="r" b="b"/>
            <a:pathLst>
              <a:path w="7847805" h="12505893">
                <a:moveTo>
                  <a:pt x="0" y="0"/>
                </a:moveTo>
                <a:lnTo>
                  <a:pt x="7847805" y="0"/>
                </a:lnTo>
                <a:lnTo>
                  <a:pt x="7847805" y="12505893"/>
                </a:lnTo>
                <a:lnTo>
                  <a:pt x="0" y="125058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986" t="-13442" r="-17143" b="-14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 rot="-604671">
            <a:off x="2611936" y="6589163"/>
            <a:ext cx="6201924" cy="112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</a:pPr>
            <a:r>
              <a:rPr lang="en-US" sz="794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[Your Names]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3424" y="8456062"/>
            <a:ext cx="2245876" cy="1198736"/>
          </a:xfrm>
          <a:custGeom>
            <a:avLst/>
            <a:gdLst/>
            <a:ahLst/>
            <a:cxnLst/>
            <a:rect l="l" t="t" r="r" b="b"/>
            <a:pathLst>
              <a:path w="2245876" h="1198736">
                <a:moveTo>
                  <a:pt x="0" y="0"/>
                </a:moveTo>
                <a:lnTo>
                  <a:pt x="2245876" y="0"/>
                </a:lnTo>
                <a:lnTo>
                  <a:pt x="2245876" y="1198737"/>
                </a:lnTo>
                <a:lnTo>
                  <a:pt x="0" y="1198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608548">
            <a:off x="17325413" y="-893244"/>
            <a:ext cx="6349279" cy="11472600"/>
            <a:chOff x="0" y="0"/>
            <a:chExt cx="1672238" cy="3021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2238" cy="3021590"/>
            </a:xfrm>
            <a:custGeom>
              <a:avLst/>
              <a:gdLst/>
              <a:ahLst/>
              <a:cxnLst/>
              <a:rect l="l" t="t" r="r" b="b"/>
              <a:pathLst>
                <a:path w="1672238" h="3021590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608548">
            <a:off x="-5358379" y="30302"/>
            <a:ext cx="6349279" cy="11472600"/>
            <a:chOff x="0" y="0"/>
            <a:chExt cx="1672238" cy="30215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72238" cy="3021590"/>
            </a:xfrm>
            <a:custGeom>
              <a:avLst/>
              <a:gdLst/>
              <a:ahLst/>
              <a:cxnLst/>
              <a:rect l="l" t="t" r="r" b="b"/>
              <a:pathLst>
                <a:path w="1672238" h="3021590">
                  <a:moveTo>
                    <a:pt x="0" y="0"/>
                  </a:moveTo>
                  <a:lnTo>
                    <a:pt x="1672238" y="0"/>
                  </a:lnTo>
                  <a:lnTo>
                    <a:pt x="1672238" y="3021590"/>
                  </a:lnTo>
                  <a:lnTo>
                    <a:pt x="0" y="3021590"/>
                  </a:lnTo>
                  <a:close/>
                </a:path>
              </a:pathLst>
            </a:custGeom>
            <a:solidFill>
              <a:srgbClr val="FFF7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72238" cy="3059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607824" y="265259"/>
            <a:ext cx="5072352" cy="4577798"/>
          </a:xfrm>
          <a:custGeom>
            <a:avLst/>
            <a:gdLst/>
            <a:ahLst/>
            <a:cxnLst/>
            <a:rect l="l" t="t" r="r" b="b"/>
            <a:pathLst>
              <a:path w="5072352" h="4577798">
                <a:moveTo>
                  <a:pt x="0" y="0"/>
                </a:moveTo>
                <a:lnTo>
                  <a:pt x="5072352" y="0"/>
                </a:lnTo>
                <a:lnTo>
                  <a:pt x="5072352" y="4577797"/>
                </a:lnTo>
                <a:lnTo>
                  <a:pt x="0" y="45777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 rot="-24435">
            <a:off x="1554407" y="5801482"/>
            <a:ext cx="15179051" cy="1353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5"/>
              </a:lnSpc>
            </a:pPr>
            <a:r>
              <a:rPr lang="en-US" sz="8769">
                <a:solidFill>
                  <a:srgbClr val="FFFFFF"/>
                </a:solidFill>
                <a:latin typeface="Platform"/>
                <a:ea typeface="Platform"/>
                <a:cs typeface="Platform"/>
                <a:sym typeface="Platform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39407" y="-1362645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 rot="-24435">
            <a:off x="1033379" y="1052489"/>
            <a:ext cx="15301705" cy="123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86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What do you already know?</a:t>
            </a:r>
          </a:p>
        </p:txBody>
      </p:sp>
      <p:sp>
        <p:nvSpPr>
          <p:cNvPr id="4" name="Freeform 4"/>
          <p:cNvSpPr/>
          <p:nvPr/>
        </p:nvSpPr>
        <p:spPr>
          <a:xfrm>
            <a:off x="-6344385" y="-439099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 rot="12542">
            <a:off x="4114437" y="2397509"/>
            <a:ext cx="2798774" cy="96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2"/>
              </a:lnSpc>
            </a:pPr>
            <a:r>
              <a:rPr lang="en-US" sz="4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Stand up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634988" y="3624060"/>
            <a:ext cx="3756910" cy="6662608"/>
            <a:chOff x="0" y="0"/>
            <a:chExt cx="6708808" cy="11897586"/>
          </a:xfrm>
        </p:grpSpPr>
        <p:sp>
          <p:nvSpPr>
            <p:cNvPr id="7" name="Freeform 7"/>
            <p:cNvSpPr/>
            <p:nvPr/>
          </p:nvSpPr>
          <p:spPr>
            <a:xfrm>
              <a:off x="16891" y="29955"/>
              <a:ext cx="6674993" cy="11837617"/>
            </a:xfrm>
            <a:custGeom>
              <a:avLst/>
              <a:gdLst/>
              <a:ahLst/>
              <a:cxnLst/>
              <a:rect l="l" t="t" r="r" b="b"/>
              <a:pathLst>
                <a:path w="6674993" h="11837617">
                  <a:moveTo>
                    <a:pt x="0" y="4143245"/>
                  </a:moveTo>
                  <a:lnTo>
                    <a:pt x="3337560" y="0"/>
                  </a:lnTo>
                  <a:lnTo>
                    <a:pt x="6674993" y="4143245"/>
                  </a:lnTo>
                  <a:lnTo>
                    <a:pt x="5006213" y="4143245"/>
                  </a:lnTo>
                  <a:lnTo>
                    <a:pt x="5006213" y="11837617"/>
                  </a:lnTo>
                  <a:lnTo>
                    <a:pt x="1668780" y="11837617"/>
                  </a:lnTo>
                  <a:lnTo>
                    <a:pt x="1668780" y="4143245"/>
                  </a:lnTo>
                  <a:close/>
                </a:path>
              </a:pathLst>
            </a:custGeom>
            <a:solidFill>
              <a:srgbClr val="FDEE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397" y="-1016"/>
              <a:ext cx="6711569" cy="11898543"/>
            </a:xfrm>
            <a:custGeom>
              <a:avLst/>
              <a:gdLst/>
              <a:ahLst/>
              <a:cxnLst/>
              <a:rect l="l" t="t" r="r" b="b"/>
              <a:pathLst>
                <a:path w="6711569" h="11898543">
                  <a:moveTo>
                    <a:pt x="8636" y="4149666"/>
                  </a:moveTo>
                  <a:lnTo>
                    <a:pt x="3346069" y="6421"/>
                  </a:lnTo>
                  <a:cubicBezTo>
                    <a:pt x="3351911" y="0"/>
                    <a:pt x="3359658" y="0"/>
                    <a:pt x="3365500" y="6421"/>
                  </a:cubicBezTo>
                  <a:lnTo>
                    <a:pt x="6702933" y="4149666"/>
                  </a:lnTo>
                  <a:cubicBezTo>
                    <a:pt x="6709029" y="4157099"/>
                    <a:pt x="6711569" y="4170837"/>
                    <a:pt x="6709410" y="4183225"/>
                  </a:cubicBezTo>
                  <a:cubicBezTo>
                    <a:pt x="6707251" y="4195612"/>
                    <a:pt x="6700647" y="4204171"/>
                    <a:pt x="6693281" y="4204171"/>
                  </a:cubicBezTo>
                  <a:lnTo>
                    <a:pt x="5024501" y="4204171"/>
                  </a:lnTo>
                  <a:lnTo>
                    <a:pt x="5024501" y="4174216"/>
                  </a:lnTo>
                  <a:lnTo>
                    <a:pt x="5041392" y="4174216"/>
                  </a:lnTo>
                  <a:lnTo>
                    <a:pt x="5041392" y="11868588"/>
                  </a:lnTo>
                  <a:cubicBezTo>
                    <a:pt x="5041392" y="11885254"/>
                    <a:pt x="5033772" y="11898543"/>
                    <a:pt x="5024501" y="11898543"/>
                  </a:cubicBezTo>
                  <a:lnTo>
                    <a:pt x="1687068" y="11898543"/>
                  </a:lnTo>
                  <a:cubicBezTo>
                    <a:pt x="1677670" y="11898543"/>
                    <a:pt x="1670177" y="11885029"/>
                    <a:pt x="1670177" y="11868588"/>
                  </a:cubicBezTo>
                  <a:lnTo>
                    <a:pt x="1670177" y="4174216"/>
                  </a:lnTo>
                  <a:lnTo>
                    <a:pt x="1687068" y="4174216"/>
                  </a:lnTo>
                  <a:lnTo>
                    <a:pt x="1687068" y="4204171"/>
                  </a:lnTo>
                  <a:lnTo>
                    <a:pt x="18288" y="4204171"/>
                  </a:lnTo>
                  <a:cubicBezTo>
                    <a:pt x="10922" y="4204171"/>
                    <a:pt x="4318" y="4195612"/>
                    <a:pt x="2159" y="4183225"/>
                  </a:cubicBezTo>
                  <a:cubicBezTo>
                    <a:pt x="0" y="4170837"/>
                    <a:pt x="2540" y="4157099"/>
                    <a:pt x="8636" y="4149666"/>
                  </a:cubicBezTo>
                  <a:moveTo>
                    <a:pt x="28067" y="4198765"/>
                  </a:moveTo>
                  <a:lnTo>
                    <a:pt x="18415" y="4174216"/>
                  </a:lnTo>
                  <a:lnTo>
                    <a:pt x="18415" y="4144261"/>
                  </a:lnTo>
                  <a:lnTo>
                    <a:pt x="1687195" y="4144261"/>
                  </a:lnTo>
                  <a:cubicBezTo>
                    <a:pt x="1696593" y="4144261"/>
                    <a:pt x="1704086" y="4157774"/>
                    <a:pt x="1704086" y="4174216"/>
                  </a:cubicBezTo>
                  <a:lnTo>
                    <a:pt x="1704086" y="11868588"/>
                  </a:lnTo>
                  <a:lnTo>
                    <a:pt x="1687195" y="11868588"/>
                  </a:lnTo>
                  <a:lnTo>
                    <a:pt x="1687195" y="11838633"/>
                  </a:lnTo>
                  <a:lnTo>
                    <a:pt x="5024501" y="11838633"/>
                  </a:lnTo>
                  <a:lnTo>
                    <a:pt x="5024501" y="11868588"/>
                  </a:lnTo>
                  <a:lnTo>
                    <a:pt x="5007610" y="11868588"/>
                  </a:lnTo>
                  <a:lnTo>
                    <a:pt x="5007610" y="4174216"/>
                  </a:lnTo>
                  <a:cubicBezTo>
                    <a:pt x="5007610" y="4157549"/>
                    <a:pt x="5015230" y="4144261"/>
                    <a:pt x="5024501" y="4144261"/>
                  </a:cubicBezTo>
                  <a:lnTo>
                    <a:pt x="6693281" y="4144261"/>
                  </a:lnTo>
                  <a:lnTo>
                    <a:pt x="6693281" y="4174216"/>
                  </a:lnTo>
                  <a:lnTo>
                    <a:pt x="6683629" y="4198765"/>
                  </a:lnTo>
                  <a:lnTo>
                    <a:pt x="3346069" y="55746"/>
                  </a:lnTo>
                  <a:lnTo>
                    <a:pt x="3355721" y="31196"/>
                  </a:lnTo>
                  <a:lnTo>
                    <a:pt x="3365373" y="55746"/>
                  </a:lnTo>
                  <a:lnTo>
                    <a:pt x="28067" y="4198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0259764" y="3624392"/>
            <a:ext cx="3756910" cy="6662608"/>
            <a:chOff x="0" y="0"/>
            <a:chExt cx="6708808" cy="11897586"/>
          </a:xfrm>
        </p:grpSpPr>
        <p:sp>
          <p:nvSpPr>
            <p:cNvPr id="10" name="Freeform 10"/>
            <p:cNvSpPr/>
            <p:nvPr/>
          </p:nvSpPr>
          <p:spPr>
            <a:xfrm>
              <a:off x="16891" y="29955"/>
              <a:ext cx="6674993" cy="11837617"/>
            </a:xfrm>
            <a:custGeom>
              <a:avLst/>
              <a:gdLst/>
              <a:ahLst/>
              <a:cxnLst/>
              <a:rect l="l" t="t" r="r" b="b"/>
              <a:pathLst>
                <a:path w="6674993" h="11837617">
                  <a:moveTo>
                    <a:pt x="0" y="4143245"/>
                  </a:moveTo>
                  <a:lnTo>
                    <a:pt x="3337560" y="0"/>
                  </a:lnTo>
                  <a:lnTo>
                    <a:pt x="6674993" y="4143245"/>
                  </a:lnTo>
                  <a:lnTo>
                    <a:pt x="5006213" y="4143245"/>
                  </a:lnTo>
                  <a:lnTo>
                    <a:pt x="5006213" y="11837617"/>
                  </a:lnTo>
                  <a:lnTo>
                    <a:pt x="1668780" y="11837617"/>
                  </a:lnTo>
                  <a:lnTo>
                    <a:pt x="1668780" y="4143245"/>
                  </a:lnTo>
                  <a:close/>
                </a:path>
              </a:pathLst>
            </a:custGeom>
            <a:solidFill>
              <a:srgbClr val="FDEE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1397" y="-1016"/>
              <a:ext cx="6711569" cy="11898543"/>
            </a:xfrm>
            <a:custGeom>
              <a:avLst/>
              <a:gdLst/>
              <a:ahLst/>
              <a:cxnLst/>
              <a:rect l="l" t="t" r="r" b="b"/>
              <a:pathLst>
                <a:path w="6711569" h="11898543">
                  <a:moveTo>
                    <a:pt x="8636" y="4149666"/>
                  </a:moveTo>
                  <a:lnTo>
                    <a:pt x="3346069" y="6421"/>
                  </a:lnTo>
                  <a:cubicBezTo>
                    <a:pt x="3351911" y="0"/>
                    <a:pt x="3359658" y="0"/>
                    <a:pt x="3365500" y="6421"/>
                  </a:cubicBezTo>
                  <a:lnTo>
                    <a:pt x="6702933" y="4149666"/>
                  </a:lnTo>
                  <a:cubicBezTo>
                    <a:pt x="6709029" y="4157099"/>
                    <a:pt x="6711569" y="4170837"/>
                    <a:pt x="6709410" y="4183225"/>
                  </a:cubicBezTo>
                  <a:cubicBezTo>
                    <a:pt x="6707251" y="4195612"/>
                    <a:pt x="6700647" y="4204171"/>
                    <a:pt x="6693281" y="4204171"/>
                  </a:cubicBezTo>
                  <a:lnTo>
                    <a:pt x="5024501" y="4204171"/>
                  </a:lnTo>
                  <a:lnTo>
                    <a:pt x="5024501" y="4174216"/>
                  </a:lnTo>
                  <a:lnTo>
                    <a:pt x="5041392" y="4174216"/>
                  </a:lnTo>
                  <a:lnTo>
                    <a:pt x="5041392" y="11868588"/>
                  </a:lnTo>
                  <a:cubicBezTo>
                    <a:pt x="5041392" y="11885254"/>
                    <a:pt x="5033772" y="11898543"/>
                    <a:pt x="5024501" y="11898543"/>
                  </a:cubicBezTo>
                  <a:lnTo>
                    <a:pt x="1687068" y="11898543"/>
                  </a:lnTo>
                  <a:cubicBezTo>
                    <a:pt x="1677670" y="11898543"/>
                    <a:pt x="1670177" y="11885029"/>
                    <a:pt x="1670177" y="11868588"/>
                  </a:cubicBezTo>
                  <a:lnTo>
                    <a:pt x="1670177" y="4174216"/>
                  </a:lnTo>
                  <a:lnTo>
                    <a:pt x="1687068" y="4174216"/>
                  </a:lnTo>
                  <a:lnTo>
                    <a:pt x="1687068" y="4204171"/>
                  </a:lnTo>
                  <a:lnTo>
                    <a:pt x="18288" y="4204171"/>
                  </a:lnTo>
                  <a:cubicBezTo>
                    <a:pt x="10922" y="4204171"/>
                    <a:pt x="4318" y="4195612"/>
                    <a:pt x="2159" y="4183225"/>
                  </a:cubicBezTo>
                  <a:cubicBezTo>
                    <a:pt x="0" y="4170837"/>
                    <a:pt x="2540" y="4157099"/>
                    <a:pt x="8636" y="4149666"/>
                  </a:cubicBezTo>
                  <a:moveTo>
                    <a:pt x="28067" y="4198765"/>
                  </a:moveTo>
                  <a:lnTo>
                    <a:pt x="18415" y="4174216"/>
                  </a:lnTo>
                  <a:lnTo>
                    <a:pt x="18415" y="4144261"/>
                  </a:lnTo>
                  <a:lnTo>
                    <a:pt x="1687195" y="4144261"/>
                  </a:lnTo>
                  <a:cubicBezTo>
                    <a:pt x="1696593" y="4144261"/>
                    <a:pt x="1704086" y="4157774"/>
                    <a:pt x="1704086" y="4174216"/>
                  </a:cubicBezTo>
                  <a:lnTo>
                    <a:pt x="1704086" y="11868588"/>
                  </a:lnTo>
                  <a:lnTo>
                    <a:pt x="1687195" y="11868588"/>
                  </a:lnTo>
                  <a:lnTo>
                    <a:pt x="1687195" y="11838633"/>
                  </a:lnTo>
                  <a:lnTo>
                    <a:pt x="5024501" y="11838633"/>
                  </a:lnTo>
                  <a:lnTo>
                    <a:pt x="5024501" y="11868588"/>
                  </a:lnTo>
                  <a:lnTo>
                    <a:pt x="5007610" y="11868588"/>
                  </a:lnTo>
                  <a:lnTo>
                    <a:pt x="5007610" y="4174216"/>
                  </a:lnTo>
                  <a:cubicBezTo>
                    <a:pt x="5007610" y="4157549"/>
                    <a:pt x="5015230" y="4144261"/>
                    <a:pt x="5024501" y="4144261"/>
                  </a:cubicBezTo>
                  <a:lnTo>
                    <a:pt x="6693281" y="4144261"/>
                  </a:lnTo>
                  <a:lnTo>
                    <a:pt x="6693281" y="4174216"/>
                  </a:lnTo>
                  <a:lnTo>
                    <a:pt x="6683629" y="4198765"/>
                  </a:lnTo>
                  <a:lnTo>
                    <a:pt x="3346069" y="55746"/>
                  </a:lnTo>
                  <a:lnTo>
                    <a:pt x="3355721" y="31196"/>
                  </a:lnTo>
                  <a:lnTo>
                    <a:pt x="3365373" y="55746"/>
                  </a:lnTo>
                  <a:lnTo>
                    <a:pt x="28067" y="4198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522739" y="8018823"/>
            <a:ext cx="3230960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6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False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97963" y="4819817"/>
            <a:ext cx="3230960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</a:pPr>
            <a:r>
              <a:rPr lang="en-US" sz="6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True</a:t>
            </a:r>
          </a:p>
        </p:txBody>
      </p:sp>
      <p:sp>
        <p:nvSpPr>
          <p:cNvPr id="14" name="TextBox 14"/>
          <p:cNvSpPr txBox="1"/>
          <p:nvPr/>
        </p:nvSpPr>
        <p:spPr>
          <a:xfrm rot="12542">
            <a:off x="10739214" y="2397509"/>
            <a:ext cx="2798774" cy="96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2"/>
              </a:lnSpc>
            </a:pPr>
            <a:r>
              <a:rPr lang="en-US" sz="49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Sit down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4868719" y="8473165"/>
            <a:ext cx="2941141" cy="1570270"/>
            <a:chOff x="0" y="0"/>
            <a:chExt cx="2997200" cy="1600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97200" cy="1600200"/>
            </a:xfrm>
            <a:custGeom>
              <a:avLst/>
              <a:gdLst/>
              <a:ahLst/>
              <a:cxnLst/>
              <a:rect l="l" t="t" r="r" b="b"/>
              <a:pathLst>
                <a:path w="2997200" h="1600200">
                  <a:moveTo>
                    <a:pt x="0" y="0"/>
                  </a:moveTo>
                  <a:lnTo>
                    <a:pt x="0" y="1600200"/>
                  </a:lnTo>
                  <a:lnTo>
                    <a:pt x="2997200" y="1600200"/>
                  </a:lnTo>
                  <a:lnTo>
                    <a:pt x="299720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77069" y="8947364"/>
            <a:ext cx="2245876" cy="1198736"/>
          </a:xfrm>
          <a:custGeom>
            <a:avLst/>
            <a:gdLst/>
            <a:ahLst/>
            <a:cxnLst/>
            <a:rect l="l" t="t" r="r" b="b"/>
            <a:pathLst>
              <a:path w="2245876" h="119873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339407" y="-1362645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24435">
            <a:off x="1033748" y="773679"/>
            <a:ext cx="11332321" cy="116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Stand Up, Sit Down</a:t>
            </a:r>
          </a:p>
        </p:txBody>
      </p:sp>
      <p:sp>
        <p:nvSpPr>
          <p:cNvPr id="5" name="Freeform 5"/>
          <p:cNvSpPr/>
          <p:nvPr/>
        </p:nvSpPr>
        <p:spPr>
          <a:xfrm>
            <a:off x="-6344385" y="-439099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951431" y="1812540"/>
            <a:ext cx="14828520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0"/>
              </a:lnSpc>
            </a:pPr>
            <a:r>
              <a:rPr lang="en-US" sz="4000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1.</a:t>
            </a:r>
            <a:r>
              <a:rPr lang="en-US" sz="40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 Glasgow is the ‘murder capital of Europe’​.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51431" y="7226300"/>
            <a:ext cx="14828520" cy="306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59"/>
              </a:lnSpc>
            </a:pPr>
            <a:r>
              <a:rPr lang="en-US" sz="3999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5.</a:t>
            </a:r>
            <a:r>
              <a:rPr lang="en-US" sz="3999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 Scaring people is the best way to stop them from carrying knives.</a:t>
            </a:r>
          </a:p>
          <a:p>
            <a:pPr algn="l">
              <a:lnSpc>
                <a:spcPts val="8240"/>
              </a:lnSpc>
            </a:pPr>
            <a:endParaRPr lang="en-US" sz="3999" dirty="0">
              <a:solidFill>
                <a:srgbClr val="20212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51431" y="6041135"/>
            <a:ext cx="14828520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3999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4.</a:t>
            </a:r>
            <a:r>
              <a:rPr lang="en-US" sz="3999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 People carry knives for their own protection​.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51431" y="4005070"/>
            <a:ext cx="14828520" cy="198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0"/>
              </a:lnSpc>
            </a:pPr>
            <a:r>
              <a:rPr lang="en-US" sz="4000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40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 Boys rather than girls are more likely to be the victims of knife crime​.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51431" y="2810380"/>
            <a:ext cx="14828520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</a:pPr>
            <a:r>
              <a:rPr lang="en-US" sz="3999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3999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 It’s mostly teenagers who get caught carrying knives​.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77069" y="8947364"/>
            <a:ext cx="2245876" cy="1198736"/>
          </a:xfrm>
          <a:custGeom>
            <a:avLst/>
            <a:gdLst/>
            <a:ahLst/>
            <a:cxnLst/>
            <a:rect l="l" t="t" r="r" b="b"/>
            <a:pathLst>
              <a:path w="2245876" h="119873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339407" y="-1362645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24435">
            <a:off x="1033711" y="763174"/>
            <a:ext cx="14288060" cy="116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Why is this topic important? </a:t>
            </a:r>
          </a:p>
        </p:txBody>
      </p:sp>
      <p:sp>
        <p:nvSpPr>
          <p:cNvPr id="5" name="Freeform 5"/>
          <p:cNvSpPr/>
          <p:nvPr/>
        </p:nvSpPr>
        <p:spPr>
          <a:xfrm>
            <a:off x="-6344385" y="-439099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729740" y="2290750"/>
            <a:ext cx="14828520" cy="8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l">
              <a:lnSpc>
                <a:spcPts val="8240"/>
              </a:lnSpc>
              <a:buFont typeface="Arial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Raising awareness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9740" y="7008876"/>
            <a:ext cx="14828520" cy="86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8359"/>
              </a:lnSpc>
              <a:buFont typeface="Arial"/>
              <a:buChar char="•"/>
            </a:pPr>
            <a:r>
              <a:rPr lang="en-US" sz="3999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Starting the conversation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9740" y="5760090"/>
            <a:ext cx="14828520" cy="93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9239"/>
              </a:lnSpc>
              <a:buFont typeface="Arial"/>
              <a:buChar char="•"/>
            </a:pPr>
            <a:r>
              <a:rPr lang="en-US" sz="3999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Empowerment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9740" y="4653385"/>
            <a:ext cx="14828520" cy="8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l">
              <a:lnSpc>
                <a:spcPts val="8240"/>
              </a:lnSpc>
              <a:buFont typeface="Arial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Prevention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9740" y="3397455"/>
            <a:ext cx="14828520" cy="93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9239"/>
              </a:lnSpc>
              <a:buFont typeface="Arial"/>
              <a:buChar char="•"/>
            </a:pPr>
            <a:r>
              <a:rPr lang="en-US" sz="3999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Myth Busting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77069" y="8947364"/>
            <a:ext cx="2245876" cy="1198736"/>
          </a:xfrm>
          <a:custGeom>
            <a:avLst/>
            <a:gdLst/>
            <a:ahLst/>
            <a:cxnLst/>
            <a:rect l="l" t="t" r="r" b="b"/>
            <a:pathLst>
              <a:path w="2245876" h="119873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339407" y="-1362645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24435">
            <a:off x="1032817" y="744128"/>
            <a:ext cx="14288060" cy="94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9"/>
              </a:lnSpc>
            </a:pPr>
            <a:r>
              <a:rPr lang="en-US" sz="6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Why do young people carry knives? </a:t>
            </a:r>
          </a:p>
        </p:txBody>
      </p:sp>
      <p:sp>
        <p:nvSpPr>
          <p:cNvPr id="5" name="Freeform 5"/>
          <p:cNvSpPr/>
          <p:nvPr/>
        </p:nvSpPr>
        <p:spPr>
          <a:xfrm>
            <a:off x="-6344385" y="-439099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27377" y="1878334"/>
            <a:ext cx="14399933" cy="7379966"/>
          </a:xfrm>
          <a:custGeom>
            <a:avLst/>
            <a:gdLst/>
            <a:ahLst/>
            <a:cxnLst/>
            <a:rect l="l" t="t" r="r" b="b"/>
            <a:pathLst>
              <a:path w="14399933" h="7379966">
                <a:moveTo>
                  <a:pt x="0" y="0"/>
                </a:moveTo>
                <a:lnTo>
                  <a:pt x="14399933" y="0"/>
                </a:lnTo>
                <a:lnTo>
                  <a:pt x="14399933" y="7379966"/>
                </a:lnTo>
                <a:lnTo>
                  <a:pt x="0" y="73799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77069" y="8947364"/>
            <a:ext cx="2245876" cy="1198736"/>
          </a:xfrm>
          <a:custGeom>
            <a:avLst/>
            <a:gdLst/>
            <a:ahLst/>
            <a:cxnLst/>
            <a:rect l="l" t="t" r="r" b="b"/>
            <a:pathLst>
              <a:path w="2245876" h="119873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339407" y="-1362645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24435">
            <a:off x="1033711" y="763174"/>
            <a:ext cx="14288060" cy="116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Consequences</a:t>
            </a:r>
          </a:p>
        </p:txBody>
      </p:sp>
      <p:sp>
        <p:nvSpPr>
          <p:cNvPr id="5" name="Freeform 5"/>
          <p:cNvSpPr/>
          <p:nvPr/>
        </p:nvSpPr>
        <p:spPr>
          <a:xfrm>
            <a:off x="-6344385" y="-439099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698668" y="2973427"/>
            <a:ext cx="14828520" cy="8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l">
              <a:lnSpc>
                <a:spcPts val="8240"/>
              </a:lnSpc>
              <a:buFont typeface="Arial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Arrest and criminal record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98668" y="7444082"/>
            <a:ext cx="14828520" cy="8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l">
              <a:lnSpc>
                <a:spcPts val="8240"/>
              </a:lnSpc>
              <a:buFont typeface="Arial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Future job prospects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98668" y="6269649"/>
            <a:ext cx="14828520" cy="936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9239"/>
              </a:lnSpc>
              <a:buFont typeface="Arial"/>
              <a:buChar char="•"/>
            </a:pPr>
            <a:r>
              <a:rPr lang="en-US" sz="3999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Travel restrictions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98668" y="5165957"/>
            <a:ext cx="14828520" cy="8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l">
              <a:lnSpc>
                <a:spcPts val="8240"/>
              </a:lnSpc>
              <a:buFont typeface="Arial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Fines or community service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98668" y="3995079"/>
            <a:ext cx="14828520" cy="936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9239"/>
              </a:lnSpc>
              <a:buFont typeface="Arial"/>
              <a:buChar char="•"/>
            </a:pPr>
            <a:r>
              <a:rPr lang="en-US" sz="3999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Serve time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51431" y="2224581"/>
            <a:ext cx="149447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Galano Grotesque Semi-Bold"/>
                <a:ea typeface="Galano Grotesque Semi-Bold"/>
                <a:cs typeface="Galano Grotesque Semi-Bold"/>
                <a:sym typeface="Galano Grotesque Semi-Bold"/>
              </a:rPr>
              <a:t>Legal: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77069" y="8947364"/>
            <a:ext cx="2245876" cy="1198736"/>
          </a:xfrm>
          <a:custGeom>
            <a:avLst/>
            <a:gdLst/>
            <a:ahLst/>
            <a:cxnLst/>
            <a:rect l="l" t="t" r="r" b="b"/>
            <a:pathLst>
              <a:path w="2245876" h="119873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339407" y="-1362645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24435">
            <a:off x="1033711" y="763174"/>
            <a:ext cx="14288060" cy="116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Consequences</a:t>
            </a:r>
          </a:p>
        </p:txBody>
      </p:sp>
      <p:sp>
        <p:nvSpPr>
          <p:cNvPr id="5" name="Freeform 5"/>
          <p:cNvSpPr/>
          <p:nvPr/>
        </p:nvSpPr>
        <p:spPr>
          <a:xfrm>
            <a:off x="-6344385" y="-439099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698668" y="2973427"/>
            <a:ext cx="14828520" cy="8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l">
              <a:lnSpc>
                <a:spcPts val="8240"/>
              </a:lnSpc>
              <a:buFont typeface="Arial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Impact on education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98668" y="7444082"/>
            <a:ext cx="14828520" cy="8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l">
              <a:lnSpc>
                <a:spcPts val="8240"/>
              </a:lnSpc>
              <a:buFont typeface="Arial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Fear and isolation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98668" y="6269649"/>
            <a:ext cx="14828520" cy="936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9239"/>
              </a:lnSpc>
              <a:buFont typeface="Arial"/>
              <a:buChar char="•"/>
            </a:pPr>
            <a:r>
              <a:rPr lang="en-US" sz="3999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Increase risk of violence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98668" y="5165957"/>
            <a:ext cx="14828520" cy="8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l">
              <a:lnSpc>
                <a:spcPts val="8240"/>
              </a:lnSpc>
              <a:buFont typeface="Arial"/>
              <a:buChar char="•"/>
            </a:pPr>
            <a:r>
              <a:rPr lang="en-US" sz="4000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Stigma and reputation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98668" y="3995079"/>
            <a:ext cx="14828520" cy="936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9239"/>
              </a:lnSpc>
              <a:buFont typeface="Arial"/>
              <a:buChar char="•"/>
            </a:pPr>
            <a:r>
              <a:rPr lang="en-US" sz="3999" b="1" dirty="0">
                <a:solidFill>
                  <a:srgbClr val="202124"/>
                </a:solidFill>
                <a:latin typeface="Arimo Bold"/>
                <a:ea typeface="Arimo Bold"/>
                <a:cs typeface="Arimo Bold"/>
                <a:sym typeface="Arimo Bold"/>
              </a:rPr>
              <a:t>Loss of trust from friends and family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90948" y="2224581"/>
            <a:ext cx="165449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000000"/>
                </a:solidFill>
                <a:latin typeface="Galano Grotesque Semi-Bold"/>
                <a:ea typeface="Galano Grotesque Semi-Bold"/>
                <a:cs typeface="Galano Grotesque Semi-Bold"/>
                <a:sym typeface="Galano Grotesque Semi-Bold"/>
              </a:rPr>
              <a:t>Social: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77069" y="8947364"/>
            <a:ext cx="2245876" cy="1198736"/>
          </a:xfrm>
          <a:custGeom>
            <a:avLst/>
            <a:gdLst/>
            <a:ahLst/>
            <a:cxnLst/>
            <a:rect l="l" t="t" r="r" b="b"/>
            <a:pathLst>
              <a:path w="2245876" h="119873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339407" y="-1362645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24435">
            <a:off x="1033711" y="763174"/>
            <a:ext cx="14288060" cy="116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How to help a friend</a:t>
            </a:r>
          </a:p>
        </p:txBody>
      </p:sp>
      <p:sp>
        <p:nvSpPr>
          <p:cNvPr id="5" name="Freeform 5"/>
          <p:cNvSpPr/>
          <p:nvPr/>
        </p:nvSpPr>
        <p:spPr>
          <a:xfrm>
            <a:off x="-6344385" y="-439099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922856" y="1983735"/>
            <a:ext cx="13347140" cy="8360415"/>
          </a:xfrm>
          <a:custGeom>
            <a:avLst/>
            <a:gdLst/>
            <a:ahLst/>
            <a:cxnLst/>
            <a:rect l="l" t="t" r="r" b="b"/>
            <a:pathLst>
              <a:path w="13347140" h="8360415">
                <a:moveTo>
                  <a:pt x="0" y="0"/>
                </a:moveTo>
                <a:lnTo>
                  <a:pt x="13347141" y="0"/>
                </a:lnTo>
                <a:lnTo>
                  <a:pt x="13347141" y="8360415"/>
                </a:lnTo>
                <a:lnTo>
                  <a:pt x="0" y="83604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9554" b="-4169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77069" y="8947364"/>
            <a:ext cx="2245876" cy="1198736"/>
          </a:xfrm>
          <a:custGeom>
            <a:avLst/>
            <a:gdLst/>
            <a:ahLst/>
            <a:cxnLst/>
            <a:rect l="l" t="t" r="r" b="b"/>
            <a:pathLst>
              <a:path w="2245876" h="1198736">
                <a:moveTo>
                  <a:pt x="0" y="0"/>
                </a:moveTo>
                <a:lnTo>
                  <a:pt x="2245876" y="0"/>
                </a:lnTo>
                <a:lnTo>
                  <a:pt x="2245876" y="1198736"/>
                </a:lnTo>
                <a:lnTo>
                  <a:pt x="0" y="119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339407" y="-1362645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24435">
            <a:off x="1033711" y="763174"/>
            <a:ext cx="14288060" cy="116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38"/>
              </a:lnSpc>
            </a:pPr>
            <a:r>
              <a:rPr lang="en-US" sz="8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Support</a:t>
            </a:r>
          </a:p>
        </p:txBody>
      </p:sp>
      <p:sp>
        <p:nvSpPr>
          <p:cNvPr id="5" name="Freeform 5"/>
          <p:cNvSpPr/>
          <p:nvPr/>
        </p:nvSpPr>
        <p:spPr>
          <a:xfrm>
            <a:off x="-6344385" y="-439099"/>
            <a:ext cx="8295816" cy="12411402"/>
          </a:xfrm>
          <a:custGeom>
            <a:avLst/>
            <a:gdLst/>
            <a:ahLst/>
            <a:cxnLst/>
            <a:rect l="l" t="t" r="r" b="b"/>
            <a:pathLst>
              <a:path w="8295816" h="12411402">
                <a:moveTo>
                  <a:pt x="0" y="0"/>
                </a:moveTo>
                <a:lnTo>
                  <a:pt x="8295816" y="0"/>
                </a:lnTo>
                <a:lnTo>
                  <a:pt x="8295816" y="12411402"/>
                </a:lnTo>
                <a:lnTo>
                  <a:pt x="0" y="12411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951431" y="2250319"/>
            <a:ext cx="14046039" cy="7032566"/>
            <a:chOff x="0" y="0"/>
            <a:chExt cx="18728053" cy="93767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66905" cy="4558791"/>
            </a:xfrm>
            <a:custGeom>
              <a:avLst/>
              <a:gdLst/>
              <a:ahLst/>
              <a:cxnLst/>
              <a:rect l="l" t="t" r="r" b="b"/>
              <a:pathLst>
                <a:path w="8766905" h="4558791">
                  <a:moveTo>
                    <a:pt x="0" y="0"/>
                  </a:moveTo>
                  <a:lnTo>
                    <a:pt x="8766905" y="0"/>
                  </a:lnTo>
                  <a:lnTo>
                    <a:pt x="8766905" y="4558791"/>
                  </a:lnTo>
                  <a:lnTo>
                    <a:pt x="0" y="4558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781777" y="5042052"/>
              <a:ext cx="8240881" cy="4334703"/>
            </a:xfrm>
            <a:custGeom>
              <a:avLst/>
              <a:gdLst/>
              <a:ahLst/>
              <a:cxnLst/>
              <a:rect l="l" t="t" r="r" b="b"/>
              <a:pathLst>
                <a:path w="8240881" h="4334703">
                  <a:moveTo>
                    <a:pt x="0" y="0"/>
                  </a:moveTo>
                  <a:lnTo>
                    <a:pt x="8240881" y="0"/>
                  </a:lnTo>
                  <a:lnTo>
                    <a:pt x="8240881" y="4334703"/>
                  </a:lnTo>
                  <a:lnTo>
                    <a:pt x="0" y="4334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9665101" y="116781"/>
              <a:ext cx="8650456" cy="4325228"/>
            </a:xfrm>
            <a:custGeom>
              <a:avLst/>
              <a:gdLst/>
              <a:ahLst/>
              <a:cxnLst/>
              <a:rect l="l" t="t" r="r" b="b"/>
              <a:pathLst>
                <a:path w="8650456" h="4325228">
                  <a:moveTo>
                    <a:pt x="0" y="0"/>
                  </a:moveTo>
                  <a:lnTo>
                    <a:pt x="8650456" y="0"/>
                  </a:lnTo>
                  <a:lnTo>
                    <a:pt x="8650456" y="4325228"/>
                  </a:lnTo>
                  <a:lnTo>
                    <a:pt x="0" y="4325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077761" y="5051609"/>
              <a:ext cx="8650292" cy="4325146"/>
            </a:xfrm>
            <a:custGeom>
              <a:avLst/>
              <a:gdLst/>
              <a:ahLst/>
              <a:cxnLst/>
              <a:rect l="l" t="t" r="r" b="b"/>
              <a:pathLst>
                <a:path w="8650292" h="4325146">
                  <a:moveTo>
                    <a:pt x="0" y="0"/>
                  </a:moveTo>
                  <a:lnTo>
                    <a:pt x="8650292" y="0"/>
                  </a:lnTo>
                  <a:lnTo>
                    <a:pt x="8650292" y="4325146"/>
                  </a:lnTo>
                  <a:lnTo>
                    <a:pt x="0" y="4325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182</Words>
  <Application>Microsoft Office PowerPoint</Application>
  <PresentationFormat>Custom</PresentationFormat>
  <Paragraphs>56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Arimo Bold</vt:lpstr>
      <vt:lpstr>Calibri</vt:lpstr>
      <vt:lpstr>Galano Grotesque Semi-Bold</vt:lpstr>
      <vt:lpstr>Platform</vt:lpstr>
      <vt:lpstr>Arimo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Knife Crime Assembly</dc:title>
  <cp:lastModifiedBy>Nadine Daly</cp:lastModifiedBy>
  <cp:revision>3</cp:revision>
  <dcterms:created xsi:type="dcterms:W3CDTF">2006-08-16T00:00:00Z</dcterms:created>
  <dcterms:modified xsi:type="dcterms:W3CDTF">2024-10-01T12:43:30Z</dcterms:modified>
  <dc:identifier>DAF1Bz0uH48</dc:identifier>
</cp:coreProperties>
</file>